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308" r:id="rId3"/>
    <p:sldId id="343" r:id="rId4"/>
    <p:sldId id="344" r:id="rId5"/>
    <p:sldId id="345" r:id="rId6"/>
    <p:sldId id="329" r:id="rId7"/>
    <p:sldId id="328" r:id="rId8"/>
    <p:sldId id="327" r:id="rId9"/>
    <p:sldId id="321" r:id="rId10"/>
    <p:sldId id="263" r:id="rId11"/>
    <p:sldId id="309" r:id="rId12"/>
    <p:sldId id="338" r:id="rId13"/>
    <p:sldId id="339" r:id="rId14"/>
    <p:sldId id="340" r:id="rId15"/>
    <p:sldId id="341" r:id="rId16"/>
    <p:sldId id="315" r:id="rId17"/>
    <p:sldId id="322" r:id="rId18"/>
    <p:sldId id="323" r:id="rId19"/>
    <p:sldId id="334" r:id="rId20"/>
    <p:sldId id="335" r:id="rId21"/>
    <p:sldId id="336" r:id="rId22"/>
    <p:sldId id="325" r:id="rId23"/>
    <p:sldId id="310" r:id="rId24"/>
    <p:sldId id="316" r:id="rId25"/>
    <p:sldId id="342" r:id="rId26"/>
    <p:sldId id="349" r:id="rId27"/>
    <p:sldId id="348" r:id="rId28"/>
    <p:sldId id="351" r:id="rId29"/>
    <p:sldId id="346" r:id="rId30"/>
    <p:sldId id="296" r:id="rId31"/>
    <p:sldId id="318" r:id="rId32"/>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2F4"/>
    <a:srgbClr val="DBE5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77702" autoAdjust="0"/>
  </p:normalViewPr>
  <p:slideViewPr>
    <p:cSldViewPr>
      <p:cViewPr varScale="1">
        <p:scale>
          <a:sx n="89" d="100"/>
          <a:sy n="89" d="100"/>
        </p:scale>
        <p:origin x="224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37F8587-C097-48A9-8846-1D1E324EF12F}" type="datetimeFigureOut">
              <a:rPr lang="it-IT" smtClean="0"/>
              <a:t>12/11/2019</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it-IT"/>
              <a:t>Spazio Attivo Roma Tecnopolo</a:t>
            </a:r>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4671A09-D98E-40E1-B945-04E2CDA106DA}" type="slidenum">
              <a:rPr lang="it-IT" smtClean="0"/>
              <a:t>‹N›</a:t>
            </a:fld>
            <a:endParaRPr lang="it-IT"/>
          </a:p>
        </p:txBody>
      </p:sp>
    </p:spTree>
    <p:extLst>
      <p:ext uri="{BB962C8B-B14F-4D97-AF65-F5344CB8AC3E}">
        <p14:creationId xmlns:p14="http://schemas.microsoft.com/office/powerpoint/2010/main" val="23940273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96FA3F-980C-44F4-98A9-32CF9D935BEE}" type="datetimeFigureOut">
              <a:rPr lang="it-IT" smtClean="0"/>
              <a:t>12/11/2019</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it-IT"/>
              <a:t>Spazio Attivo Roma Tecnopolo</a:t>
            </a:r>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40C377-FD0C-4960-9AA8-199DFEE81085}" type="slidenum">
              <a:rPr lang="it-IT" smtClean="0"/>
              <a:t>‹N›</a:t>
            </a:fld>
            <a:endParaRPr lang="it-IT"/>
          </a:p>
        </p:txBody>
      </p:sp>
    </p:spTree>
    <p:extLst>
      <p:ext uri="{BB962C8B-B14F-4D97-AF65-F5344CB8AC3E}">
        <p14:creationId xmlns:p14="http://schemas.microsoft.com/office/powerpoint/2010/main" val="300162879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83B878BB-2AF8-4BDE-A0CF-748D0A5A8F00}"/>
              </a:ext>
            </a:extLst>
          </p:cNvPr>
          <p:cNvSpPr>
            <a:spLocks noGrp="1"/>
          </p:cNvSpPr>
          <p:nvPr>
            <p:ph type="sldNum" sz="quarter" idx="5"/>
          </p:nvPr>
        </p:nvSpPr>
        <p:spPr/>
        <p:txBody>
          <a:bodyPr/>
          <a:lstStyle/>
          <a:p>
            <a:fld id="{3B40C377-FD0C-4960-9AA8-199DFEE81085}" type="slidenum">
              <a:rPr lang="it-IT" smtClean="0"/>
              <a:t>1</a:t>
            </a:fld>
            <a:endParaRPr lang="it-IT"/>
          </a:p>
        </p:txBody>
      </p:sp>
    </p:spTree>
    <p:extLst>
      <p:ext uri="{BB962C8B-B14F-4D97-AF65-F5344CB8AC3E}">
        <p14:creationId xmlns:p14="http://schemas.microsoft.com/office/powerpoint/2010/main" val="2819925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371600" y="1143000"/>
            <a:ext cx="4114800" cy="3086100"/>
          </a:xfrm>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deaths of at least 29 people have been attributed to this stormy weather. High winds knocked down many trees and heavy rainfall from these storms contributed to flooding in large areas of Italy. Venice was inundated when heavy rain fell and a surge of water from the Adriatic Sea was pushed into the city by the storm's very high winds.</a:t>
            </a:r>
            <a:endParaRPr lang="it-IT" dirty="0"/>
          </a:p>
          <a:p>
            <a:endParaRPr lang="it-IT" dirty="0"/>
          </a:p>
        </p:txBody>
      </p:sp>
      <p:sp>
        <p:nvSpPr>
          <p:cNvPr id="4" name="Segnaposto numero diapositiva 3"/>
          <p:cNvSpPr>
            <a:spLocks noGrp="1"/>
          </p:cNvSpPr>
          <p:nvPr>
            <p:ph type="sldNum" sz="quarter" idx="10"/>
          </p:nvPr>
        </p:nvSpPr>
        <p:spPr/>
        <p:txBody>
          <a:bodyPr/>
          <a:lstStyle/>
          <a:p>
            <a:fld id="{81927AC9-5C99-4825-B68F-407A40AD1EE1}" type="slidenum">
              <a:rPr lang="it-IT" smtClean="0"/>
              <a:t>26</a:t>
            </a:fld>
            <a:endParaRPr lang="it-IT"/>
          </a:p>
        </p:txBody>
      </p:sp>
    </p:spTree>
    <p:extLst>
      <p:ext uri="{BB962C8B-B14F-4D97-AF65-F5344CB8AC3E}">
        <p14:creationId xmlns:p14="http://schemas.microsoft.com/office/powerpoint/2010/main" val="1748004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5" name="Segnaposto numero diapositiva 4">
            <a:extLst>
              <a:ext uri="{FF2B5EF4-FFF2-40B4-BE49-F238E27FC236}">
                <a16:creationId xmlns:a16="http://schemas.microsoft.com/office/drawing/2014/main" id="{D314E495-6F5B-49CA-BE42-6130937D8E39}"/>
              </a:ext>
            </a:extLst>
          </p:cNvPr>
          <p:cNvSpPr>
            <a:spLocks noGrp="1"/>
          </p:cNvSpPr>
          <p:nvPr>
            <p:ph type="sldNum" sz="quarter" idx="5"/>
          </p:nvPr>
        </p:nvSpPr>
        <p:spPr/>
        <p:txBody>
          <a:bodyPr/>
          <a:lstStyle/>
          <a:p>
            <a:fld id="{3B40C377-FD0C-4960-9AA8-199DFEE81085}" type="slidenum">
              <a:rPr lang="it-IT" smtClean="0"/>
              <a:t>27</a:t>
            </a:fld>
            <a:endParaRPr lang="it-IT"/>
          </a:p>
        </p:txBody>
      </p:sp>
    </p:spTree>
    <p:extLst>
      <p:ext uri="{BB962C8B-B14F-4D97-AF65-F5344CB8AC3E}">
        <p14:creationId xmlns:p14="http://schemas.microsoft.com/office/powerpoint/2010/main" val="1743803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intestazione 3"/>
          <p:cNvSpPr>
            <a:spLocks noGrp="1"/>
          </p:cNvSpPr>
          <p:nvPr>
            <p:ph type="hdr" sz="quarter" idx="10"/>
          </p:nvPr>
        </p:nvSpPr>
        <p:spPr/>
        <p:txBody>
          <a:bodyPr/>
          <a:lstStyle/>
          <a:p>
            <a:r>
              <a:rPr lang="it-IT"/>
              <a:t>CONVECTION WEEK 2019 </a:t>
            </a:r>
          </a:p>
        </p:txBody>
      </p:sp>
      <p:sp>
        <p:nvSpPr>
          <p:cNvPr id="6" name="Segnaposto numero diapositiva 5"/>
          <p:cNvSpPr>
            <a:spLocks noGrp="1"/>
          </p:cNvSpPr>
          <p:nvPr>
            <p:ph type="sldNum" sz="quarter" idx="12"/>
          </p:nvPr>
        </p:nvSpPr>
        <p:spPr/>
        <p:txBody>
          <a:bodyPr/>
          <a:lstStyle/>
          <a:p>
            <a:fld id="{C2A015C1-8464-40FD-B58C-A37B99F2BB0C}" type="slidenum">
              <a:rPr lang="it-IT" smtClean="0"/>
              <a:t>28</a:t>
            </a:fld>
            <a:endParaRPr lang="it-IT"/>
          </a:p>
        </p:txBody>
      </p:sp>
    </p:spTree>
    <p:extLst>
      <p:ext uri="{BB962C8B-B14F-4D97-AF65-F5344CB8AC3E}">
        <p14:creationId xmlns:p14="http://schemas.microsoft.com/office/powerpoint/2010/main" val="3658551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intestazione 3"/>
          <p:cNvSpPr>
            <a:spLocks noGrp="1"/>
          </p:cNvSpPr>
          <p:nvPr>
            <p:ph type="hdr" sz="quarter" idx="10"/>
          </p:nvPr>
        </p:nvSpPr>
        <p:spPr/>
        <p:txBody>
          <a:bodyPr/>
          <a:lstStyle/>
          <a:p>
            <a:r>
              <a:rPr lang="it-IT"/>
              <a:t>CONVECTION WEEK 2019 </a:t>
            </a:r>
          </a:p>
        </p:txBody>
      </p:sp>
      <p:sp>
        <p:nvSpPr>
          <p:cNvPr id="6" name="Segnaposto numero diapositiva 5"/>
          <p:cNvSpPr>
            <a:spLocks noGrp="1"/>
          </p:cNvSpPr>
          <p:nvPr>
            <p:ph type="sldNum" sz="quarter" idx="12"/>
          </p:nvPr>
        </p:nvSpPr>
        <p:spPr/>
        <p:txBody>
          <a:bodyPr/>
          <a:lstStyle/>
          <a:p>
            <a:fld id="{C2A015C1-8464-40FD-B58C-A37B99F2BB0C}" type="slidenum">
              <a:rPr lang="it-IT" smtClean="0"/>
              <a:t>4</a:t>
            </a:fld>
            <a:endParaRPr lang="it-IT"/>
          </a:p>
        </p:txBody>
      </p:sp>
    </p:spTree>
    <p:extLst>
      <p:ext uri="{BB962C8B-B14F-4D97-AF65-F5344CB8AC3E}">
        <p14:creationId xmlns:p14="http://schemas.microsoft.com/office/powerpoint/2010/main" val="4200703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intestazione 3"/>
          <p:cNvSpPr>
            <a:spLocks noGrp="1"/>
          </p:cNvSpPr>
          <p:nvPr>
            <p:ph type="hdr" sz="quarter" idx="10"/>
          </p:nvPr>
        </p:nvSpPr>
        <p:spPr/>
        <p:txBody>
          <a:bodyPr/>
          <a:lstStyle/>
          <a:p>
            <a:r>
              <a:rPr lang="it-IT"/>
              <a:t>CONVECTION WEEK 2019 </a:t>
            </a:r>
          </a:p>
        </p:txBody>
      </p:sp>
      <p:sp>
        <p:nvSpPr>
          <p:cNvPr id="6" name="Segnaposto numero diapositiva 5"/>
          <p:cNvSpPr>
            <a:spLocks noGrp="1"/>
          </p:cNvSpPr>
          <p:nvPr>
            <p:ph type="sldNum" sz="quarter" idx="12"/>
          </p:nvPr>
        </p:nvSpPr>
        <p:spPr/>
        <p:txBody>
          <a:bodyPr/>
          <a:lstStyle/>
          <a:p>
            <a:fld id="{C2A015C1-8464-40FD-B58C-A37B99F2BB0C}" type="slidenum">
              <a:rPr lang="it-IT" smtClean="0"/>
              <a:t>5</a:t>
            </a:fld>
            <a:endParaRPr lang="it-IT"/>
          </a:p>
        </p:txBody>
      </p:sp>
    </p:spTree>
    <p:extLst>
      <p:ext uri="{BB962C8B-B14F-4D97-AF65-F5344CB8AC3E}">
        <p14:creationId xmlns:p14="http://schemas.microsoft.com/office/powerpoint/2010/main" val="2411498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intestazione 3"/>
          <p:cNvSpPr>
            <a:spLocks noGrp="1"/>
          </p:cNvSpPr>
          <p:nvPr>
            <p:ph type="hdr" sz="quarter" idx="10"/>
          </p:nvPr>
        </p:nvSpPr>
        <p:spPr/>
        <p:txBody>
          <a:bodyPr/>
          <a:lstStyle/>
          <a:p>
            <a:r>
              <a:rPr lang="it-IT"/>
              <a:t>CONVECTION WEEK 2019 </a:t>
            </a:r>
          </a:p>
        </p:txBody>
      </p:sp>
      <p:sp>
        <p:nvSpPr>
          <p:cNvPr id="6" name="Segnaposto numero diapositiva 5"/>
          <p:cNvSpPr>
            <a:spLocks noGrp="1"/>
          </p:cNvSpPr>
          <p:nvPr>
            <p:ph type="sldNum" sz="quarter" idx="12"/>
          </p:nvPr>
        </p:nvSpPr>
        <p:spPr/>
        <p:txBody>
          <a:bodyPr/>
          <a:lstStyle/>
          <a:p>
            <a:fld id="{C2A015C1-8464-40FD-B58C-A37B99F2BB0C}" type="slidenum">
              <a:rPr lang="it-IT" smtClean="0"/>
              <a:t>6</a:t>
            </a:fld>
            <a:endParaRPr lang="it-IT"/>
          </a:p>
        </p:txBody>
      </p:sp>
    </p:spTree>
    <p:extLst>
      <p:ext uri="{BB962C8B-B14F-4D97-AF65-F5344CB8AC3E}">
        <p14:creationId xmlns:p14="http://schemas.microsoft.com/office/powerpoint/2010/main" val="1752823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intestazione 3"/>
          <p:cNvSpPr>
            <a:spLocks noGrp="1"/>
          </p:cNvSpPr>
          <p:nvPr>
            <p:ph type="hdr" sz="quarter" idx="10"/>
          </p:nvPr>
        </p:nvSpPr>
        <p:spPr/>
        <p:txBody>
          <a:bodyPr/>
          <a:lstStyle/>
          <a:p>
            <a:r>
              <a:rPr lang="it-IT"/>
              <a:t>CONVECTION WEEK 2019 </a:t>
            </a:r>
          </a:p>
        </p:txBody>
      </p:sp>
      <p:sp>
        <p:nvSpPr>
          <p:cNvPr id="6" name="Segnaposto numero diapositiva 5"/>
          <p:cNvSpPr>
            <a:spLocks noGrp="1"/>
          </p:cNvSpPr>
          <p:nvPr>
            <p:ph type="sldNum" sz="quarter" idx="12"/>
          </p:nvPr>
        </p:nvSpPr>
        <p:spPr/>
        <p:txBody>
          <a:bodyPr/>
          <a:lstStyle/>
          <a:p>
            <a:fld id="{C2A015C1-8464-40FD-B58C-A37B99F2BB0C}" type="slidenum">
              <a:rPr lang="it-IT" smtClean="0"/>
              <a:t>7</a:t>
            </a:fld>
            <a:endParaRPr lang="it-IT"/>
          </a:p>
        </p:txBody>
      </p:sp>
    </p:spTree>
    <p:extLst>
      <p:ext uri="{BB962C8B-B14F-4D97-AF65-F5344CB8AC3E}">
        <p14:creationId xmlns:p14="http://schemas.microsoft.com/office/powerpoint/2010/main" val="1131935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intestazione 3"/>
          <p:cNvSpPr>
            <a:spLocks noGrp="1"/>
          </p:cNvSpPr>
          <p:nvPr>
            <p:ph type="hdr" sz="quarter" idx="10"/>
          </p:nvPr>
        </p:nvSpPr>
        <p:spPr/>
        <p:txBody>
          <a:bodyPr/>
          <a:lstStyle/>
          <a:p>
            <a:r>
              <a:rPr lang="it-IT"/>
              <a:t>CONVECTION WEEK 2019 </a:t>
            </a:r>
          </a:p>
        </p:txBody>
      </p:sp>
      <p:sp>
        <p:nvSpPr>
          <p:cNvPr id="6" name="Segnaposto numero diapositiva 5"/>
          <p:cNvSpPr>
            <a:spLocks noGrp="1"/>
          </p:cNvSpPr>
          <p:nvPr>
            <p:ph type="sldNum" sz="quarter" idx="12"/>
          </p:nvPr>
        </p:nvSpPr>
        <p:spPr/>
        <p:txBody>
          <a:bodyPr/>
          <a:lstStyle/>
          <a:p>
            <a:fld id="{C2A015C1-8464-40FD-B58C-A37B99F2BB0C}" type="slidenum">
              <a:rPr lang="it-IT" smtClean="0"/>
              <a:t>8</a:t>
            </a:fld>
            <a:endParaRPr lang="it-IT"/>
          </a:p>
        </p:txBody>
      </p:sp>
    </p:spTree>
    <p:extLst>
      <p:ext uri="{BB962C8B-B14F-4D97-AF65-F5344CB8AC3E}">
        <p14:creationId xmlns:p14="http://schemas.microsoft.com/office/powerpoint/2010/main" val="2550976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intestazione 3"/>
          <p:cNvSpPr>
            <a:spLocks noGrp="1"/>
          </p:cNvSpPr>
          <p:nvPr>
            <p:ph type="hdr" sz="quarter" idx="10"/>
          </p:nvPr>
        </p:nvSpPr>
        <p:spPr/>
        <p:txBody>
          <a:bodyPr/>
          <a:lstStyle/>
          <a:p>
            <a:r>
              <a:rPr lang="it-IT"/>
              <a:t>CONVECTION WEEK 2019 </a:t>
            </a:r>
          </a:p>
        </p:txBody>
      </p:sp>
      <p:sp>
        <p:nvSpPr>
          <p:cNvPr id="6" name="Segnaposto numero diapositiva 5"/>
          <p:cNvSpPr>
            <a:spLocks noGrp="1"/>
          </p:cNvSpPr>
          <p:nvPr>
            <p:ph type="sldNum" sz="quarter" idx="12"/>
          </p:nvPr>
        </p:nvSpPr>
        <p:spPr/>
        <p:txBody>
          <a:bodyPr/>
          <a:lstStyle/>
          <a:p>
            <a:fld id="{C2A015C1-8464-40FD-B58C-A37B99F2BB0C}" type="slidenum">
              <a:rPr lang="it-IT" smtClean="0"/>
              <a:t>9</a:t>
            </a:fld>
            <a:endParaRPr lang="it-IT"/>
          </a:p>
        </p:txBody>
      </p:sp>
    </p:spTree>
    <p:extLst>
      <p:ext uri="{BB962C8B-B14F-4D97-AF65-F5344CB8AC3E}">
        <p14:creationId xmlns:p14="http://schemas.microsoft.com/office/powerpoint/2010/main" val="784827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5" name="Segnaposto numero diapositiva 4">
            <a:extLst>
              <a:ext uri="{FF2B5EF4-FFF2-40B4-BE49-F238E27FC236}">
                <a16:creationId xmlns:a16="http://schemas.microsoft.com/office/drawing/2014/main" id="{3A29CB70-E84C-414C-8132-F9CE412CCBC7}"/>
              </a:ext>
            </a:extLst>
          </p:cNvPr>
          <p:cNvSpPr>
            <a:spLocks noGrp="1"/>
          </p:cNvSpPr>
          <p:nvPr>
            <p:ph type="sldNum" sz="quarter" idx="5"/>
          </p:nvPr>
        </p:nvSpPr>
        <p:spPr/>
        <p:txBody>
          <a:bodyPr/>
          <a:lstStyle/>
          <a:p>
            <a:fld id="{3B40C377-FD0C-4960-9AA8-199DFEE81085}" type="slidenum">
              <a:rPr lang="it-IT" smtClean="0"/>
              <a:t>16</a:t>
            </a:fld>
            <a:endParaRPr lang="it-IT"/>
          </a:p>
        </p:txBody>
      </p:sp>
    </p:spTree>
    <p:extLst>
      <p:ext uri="{BB962C8B-B14F-4D97-AF65-F5344CB8AC3E}">
        <p14:creationId xmlns:p14="http://schemas.microsoft.com/office/powerpoint/2010/main" val="348838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5" name="Segnaposto numero diapositiva 4">
            <a:extLst>
              <a:ext uri="{FF2B5EF4-FFF2-40B4-BE49-F238E27FC236}">
                <a16:creationId xmlns:a16="http://schemas.microsoft.com/office/drawing/2014/main" id="{6DF87CB0-DFA4-4500-A600-431DB616F640}"/>
              </a:ext>
            </a:extLst>
          </p:cNvPr>
          <p:cNvSpPr>
            <a:spLocks noGrp="1"/>
          </p:cNvSpPr>
          <p:nvPr>
            <p:ph type="sldNum" sz="quarter" idx="5"/>
          </p:nvPr>
        </p:nvSpPr>
        <p:spPr/>
        <p:txBody>
          <a:bodyPr/>
          <a:lstStyle/>
          <a:p>
            <a:fld id="{3B40C377-FD0C-4960-9AA8-199DFEE81085}" type="slidenum">
              <a:rPr lang="it-IT" smtClean="0"/>
              <a:t>23</a:t>
            </a:fld>
            <a:endParaRPr lang="it-IT"/>
          </a:p>
        </p:txBody>
      </p:sp>
    </p:spTree>
    <p:extLst>
      <p:ext uri="{BB962C8B-B14F-4D97-AF65-F5344CB8AC3E}">
        <p14:creationId xmlns:p14="http://schemas.microsoft.com/office/powerpoint/2010/main" val="992338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lo stile del titolo</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r>
              <a:rPr lang="it-IT"/>
              <a:t>11/04/2018</a:t>
            </a:r>
          </a:p>
        </p:txBody>
      </p:sp>
      <p:sp>
        <p:nvSpPr>
          <p:cNvPr id="5" name="Segnaposto piè di pagina 4"/>
          <p:cNvSpPr>
            <a:spLocks noGrp="1"/>
          </p:cNvSpPr>
          <p:nvPr>
            <p:ph type="ftr" sz="quarter" idx="11"/>
          </p:nvPr>
        </p:nvSpPr>
        <p:spPr/>
        <p:txBody>
          <a:bodyPr/>
          <a:lstStyle/>
          <a:p>
            <a:r>
              <a:rPr lang="it-IT"/>
              <a:t>Spazio Attivo Roma Tecnopolo</a:t>
            </a:r>
          </a:p>
        </p:txBody>
      </p:sp>
      <p:sp>
        <p:nvSpPr>
          <p:cNvPr id="6" name="Segnaposto numero diapositiva 5"/>
          <p:cNvSpPr>
            <a:spLocks noGrp="1"/>
          </p:cNvSpPr>
          <p:nvPr>
            <p:ph type="sldNum" sz="quarter" idx="12"/>
          </p:nvPr>
        </p:nvSpPr>
        <p:spPr/>
        <p:txBody>
          <a:bodyPr/>
          <a:lstStyle/>
          <a:p>
            <a:fld id="{E7A41E1B-4F70-4964-A407-84C68BE8251C}" type="slidenum">
              <a:rPr lang="it-IT" smtClean="0"/>
              <a:t>‹N›</a:t>
            </a:fld>
            <a:endParaRPr lang="it-I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r>
              <a:rPr lang="it-IT"/>
              <a:t>11/04/2018</a:t>
            </a:r>
          </a:p>
        </p:txBody>
      </p:sp>
      <p:sp>
        <p:nvSpPr>
          <p:cNvPr id="5" name="Segnaposto piè di pagina 4"/>
          <p:cNvSpPr>
            <a:spLocks noGrp="1"/>
          </p:cNvSpPr>
          <p:nvPr>
            <p:ph type="ftr" sz="quarter" idx="11"/>
          </p:nvPr>
        </p:nvSpPr>
        <p:spPr/>
        <p:txBody>
          <a:bodyPr/>
          <a:lstStyle/>
          <a:p>
            <a:r>
              <a:rPr lang="it-IT"/>
              <a:t>Spazio Attivo Roma Tecnopolo</a:t>
            </a:r>
          </a:p>
        </p:txBody>
      </p:sp>
      <p:sp>
        <p:nvSpPr>
          <p:cNvPr id="6" name="Segnaposto numero diapositiva 5"/>
          <p:cNvSpPr>
            <a:spLocks noGrp="1"/>
          </p:cNvSpPr>
          <p:nvPr>
            <p:ph type="sldNum" sz="quarter" idx="12"/>
          </p:nvPr>
        </p:nvSpPr>
        <p:spPr/>
        <p:txBody>
          <a:bodyPr/>
          <a:lstStyle/>
          <a:p>
            <a:fld id="{E7A41E1B-4F70-4964-A407-84C68BE8251C}" type="slidenum">
              <a:rPr lang="it-IT" smtClean="0"/>
              <a:t>‹N›</a:t>
            </a:fld>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r>
              <a:rPr lang="it-IT"/>
              <a:t>11/04/2018</a:t>
            </a:r>
          </a:p>
        </p:txBody>
      </p:sp>
      <p:sp>
        <p:nvSpPr>
          <p:cNvPr id="5" name="Segnaposto piè di pagina 4"/>
          <p:cNvSpPr>
            <a:spLocks noGrp="1"/>
          </p:cNvSpPr>
          <p:nvPr>
            <p:ph type="ftr" sz="quarter" idx="11"/>
          </p:nvPr>
        </p:nvSpPr>
        <p:spPr/>
        <p:txBody>
          <a:bodyPr/>
          <a:lstStyle/>
          <a:p>
            <a:r>
              <a:rPr lang="it-IT"/>
              <a:t>Spazio Attivo Roma Tecnopolo</a:t>
            </a:r>
          </a:p>
        </p:txBody>
      </p:sp>
      <p:sp>
        <p:nvSpPr>
          <p:cNvPr id="6" name="Segnaposto numero diapositiva 5"/>
          <p:cNvSpPr>
            <a:spLocks noGrp="1"/>
          </p:cNvSpPr>
          <p:nvPr>
            <p:ph type="sldNum" sz="quarter" idx="12"/>
          </p:nvPr>
        </p:nvSpPr>
        <p:spPr/>
        <p:txBody>
          <a:bodyPr/>
          <a:lstStyle/>
          <a:p>
            <a:fld id="{E7A41E1B-4F70-4964-A407-84C68BE8251C}" type="slidenum">
              <a:rPr lang="it-IT" smtClean="0"/>
              <a:t>‹N›</a:t>
            </a:fld>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r>
              <a:rPr lang="it-IT"/>
              <a:t>11/04/2018</a:t>
            </a:r>
          </a:p>
        </p:txBody>
      </p:sp>
      <p:sp>
        <p:nvSpPr>
          <p:cNvPr id="5" name="Segnaposto piè di pagina 4"/>
          <p:cNvSpPr>
            <a:spLocks noGrp="1"/>
          </p:cNvSpPr>
          <p:nvPr>
            <p:ph type="ftr" sz="quarter" idx="11"/>
          </p:nvPr>
        </p:nvSpPr>
        <p:spPr/>
        <p:txBody>
          <a:bodyPr/>
          <a:lstStyle/>
          <a:p>
            <a:r>
              <a:rPr lang="it-IT"/>
              <a:t>Spazio Attivo Roma Tecnopolo</a:t>
            </a:r>
          </a:p>
        </p:txBody>
      </p:sp>
      <p:sp>
        <p:nvSpPr>
          <p:cNvPr id="6" name="Segnaposto numero diapositiva 5"/>
          <p:cNvSpPr>
            <a:spLocks noGrp="1"/>
          </p:cNvSpPr>
          <p:nvPr>
            <p:ph type="sldNum" sz="quarter" idx="12"/>
          </p:nvPr>
        </p:nvSpPr>
        <p:spPr/>
        <p:txBody>
          <a:bodyPr/>
          <a:lstStyle/>
          <a:p>
            <a:fld id="{E7A41E1B-4F70-4964-A407-84C68BE8251C}" type="slidenum">
              <a:rPr lang="it-IT" smtClean="0"/>
              <a:t>‹N›</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r>
              <a:rPr lang="it-IT"/>
              <a:t>11/04/2018</a:t>
            </a:r>
          </a:p>
        </p:txBody>
      </p:sp>
      <p:sp>
        <p:nvSpPr>
          <p:cNvPr id="5" name="Segnaposto piè di pagina 4"/>
          <p:cNvSpPr>
            <a:spLocks noGrp="1"/>
          </p:cNvSpPr>
          <p:nvPr>
            <p:ph type="ftr" sz="quarter" idx="11"/>
          </p:nvPr>
        </p:nvSpPr>
        <p:spPr/>
        <p:txBody>
          <a:bodyPr/>
          <a:lstStyle/>
          <a:p>
            <a:r>
              <a:rPr lang="it-IT"/>
              <a:t>Spazio Attivo Roma Tecnopolo</a:t>
            </a:r>
          </a:p>
        </p:txBody>
      </p:sp>
      <p:sp>
        <p:nvSpPr>
          <p:cNvPr id="6" name="Segnaposto numero diapositiva 5"/>
          <p:cNvSpPr>
            <a:spLocks noGrp="1"/>
          </p:cNvSpPr>
          <p:nvPr>
            <p:ph type="sldNum" sz="quarter" idx="12"/>
          </p:nvPr>
        </p:nvSpPr>
        <p:spPr/>
        <p:txBody>
          <a:bodyPr/>
          <a:lstStyle/>
          <a:p>
            <a:fld id="{E7A41E1B-4F70-4964-A407-84C68BE8251C}" type="slidenum">
              <a:rPr lang="it-IT" smtClean="0"/>
              <a:t>‹N›</a:t>
            </a:fld>
            <a:endParaRPr lang="it-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r>
              <a:rPr lang="it-IT"/>
              <a:t>11/04/2018</a:t>
            </a:r>
          </a:p>
        </p:txBody>
      </p:sp>
      <p:sp>
        <p:nvSpPr>
          <p:cNvPr id="6" name="Segnaposto piè di pagina 5"/>
          <p:cNvSpPr>
            <a:spLocks noGrp="1"/>
          </p:cNvSpPr>
          <p:nvPr>
            <p:ph type="ftr" sz="quarter" idx="11"/>
          </p:nvPr>
        </p:nvSpPr>
        <p:spPr/>
        <p:txBody>
          <a:bodyPr/>
          <a:lstStyle/>
          <a:p>
            <a:r>
              <a:rPr lang="it-IT"/>
              <a:t>Spazio Attivo Roma Tecnopolo</a:t>
            </a:r>
          </a:p>
        </p:txBody>
      </p:sp>
      <p:sp>
        <p:nvSpPr>
          <p:cNvPr id="7" name="Segnaposto numero diapositiva 6"/>
          <p:cNvSpPr>
            <a:spLocks noGrp="1"/>
          </p:cNvSpPr>
          <p:nvPr>
            <p:ph type="sldNum" sz="quarter" idx="12"/>
          </p:nvPr>
        </p:nvSpPr>
        <p:spPr/>
        <p:txBody>
          <a:bodyPr/>
          <a:lstStyle/>
          <a:p>
            <a:fld id="{E7A41E1B-4F70-4964-A407-84C68BE8251C}" type="slidenum">
              <a:rPr lang="it-IT" smtClean="0"/>
              <a:t>‹N›</a:t>
            </a:fld>
            <a:endParaRPr lang="it-I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r>
              <a:rPr lang="it-IT"/>
              <a:t>11/04/2018</a:t>
            </a:r>
          </a:p>
        </p:txBody>
      </p:sp>
      <p:sp>
        <p:nvSpPr>
          <p:cNvPr id="8" name="Segnaposto piè di pagina 7"/>
          <p:cNvSpPr>
            <a:spLocks noGrp="1"/>
          </p:cNvSpPr>
          <p:nvPr>
            <p:ph type="ftr" sz="quarter" idx="11"/>
          </p:nvPr>
        </p:nvSpPr>
        <p:spPr/>
        <p:txBody>
          <a:bodyPr/>
          <a:lstStyle/>
          <a:p>
            <a:r>
              <a:rPr lang="it-IT"/>
              <a:t>Spazio Attivo Roma Tecnopolo</a:t>
            </a:r>
          </a:p>
        </p:txBody>
      </p:sp>
      <p:sp>
        <p:nvSpPr>
          <p:cNvPr id="9" name="Segnaposto numero diapositiva 8"/>
          <p:cNvSpPr>
            <a:spLocks noGrp="1"/>
          </p:cNvSpPr>
          <p:nvPr>
            <p:ph type="sldNum" sz="quarter" idx="12"/>
          </p:nvPr>
        </p:nvSpPr>
        <p:spPr/>
        <p:txBody>
          <a:bodyPr/>
          <a:lstStyle/>
          <a:p>
            <a:fld id="{E7A41E1B-4F70-4964-A407-84C68BE8251C}" type="slidenum">
              <a:rPr lang="it-IT" smtClean="0"/>
              <a:t>‹N›</a:t>
            </a:fld>
            <a:endParaRPr lang="it-I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r>
              <a:rPr lang="it-IT"/>
              <a:t>11/04/2018</a:t>
            </a:r>
          </a:p>
        </p:txBody>
      </p:sp>
      <p:sp>
        <p:nvSpPr>
          <p:cNvPr id="4" name="Segnaposto piè di pagina 3"/>
          <p:cNvSpPr>
            <a:spLocks noGrp="1"/>
          </p:cNvSpPr>
          <p:nvPr>
            <p:ph type="ftr" sz="quarter" idx="11"/>
          </p:nvPr>
        </p:nvSpPr>
        <p:spPr/>
        <p:txBody>
          <a:bodyPr/>
          <a:lstStyle/>
          <a:p>
            <a:r>
              <a:rPr lang="it-IT"/>
              <a:t>Spazio Attivo Roma Tecnopolo</a:t>
            </a:r>
          </a:p>
        </p:txBody>
      </p:sp>
      <p:sp>
        <p:nvSpPr>
          <p:cNvPr id="5" name="Segnaposto numero diapositiva 4"/>
          <p:cNvSpPr>
            <a:spLocks noGrp="1"/>
          </p:cNvSpPr>
          <p:nvPr>
            <p:ph type="sldNum" sz="quarter" idx="12"/>
          </p:nvPr>
        </p:nvSpPr>
        <p:spPr/>
        <p:txBody>
          <a:bodyPr/>
          <a:lstStyle/>
          <a:p>
            <a:fld id="{E7A41E1B-4F70-4964-A407-84C68BE8251C}" type="slidenum">
              <a:rPr lang="it-IT" smtClean="0"/>
              <a:t>‹N›</a:t>
            </a:fld>
            <a:endParaRPr lang="it-I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r>
              <a:rPr lang="it-IT"/>
              <a:t>11/04/2018</a:t>
            </a:r>
          </a:p>
        </p:txBody>
      </p:sp>
      <p:sp>
        <p:nvSpPr>
          <p:cNvPr id="3" name="Segnaposto piè di pagina 2"/>
          <p:cNvSpPr>
            <a:spLocks noGrp="1"/>
          </p:cNvSpPr>
          <p:nvPr>
            <p:ph type="ftr" sz="quarter" idx="11"/>
          </p:nvPr>
        </p:nvSpPr>
        <p:spPr/>
        <p:txBody>
          <a:bodyPr/>
          <a:lstStyle/>
          <a:p>
            <a:r>
              <a:rPr lang="it-IT"/>
              <a:t>Spazio Attivo Roma Tecnopolo</a:t>
            </a:r>
          </a:p>
        </p:txBody>
      </p:sp>
      <p:sp>
        <p:nvSpPr>
          <p:cNvPr id="4" name="Segnaposto numero diapositiva 3"/>
          <p:cNvSpPr>
            <a:spLocks noGrp="1"/>
          </p:cNvSpPr>
          <p:nvPr>
            <p:ph type="sldNum" sz="quarter" idx="12"/>
          </p:nvPr>
        </p:nvSpPr>
        <p:spPr/>
        <p:txBody>
          <a:bodyPr/>
          <a:lstStyle/>
          <a:p>
            <a:fld id="{E7A41E1B-4F70-4964-A407-84C68BE8251C}" type="slidenum">
              <a:rPr lang="it-IT" smtClean="0"/>
              <a:t>‹N›</a:t>
            </a:fld>
            <a:endParaRPr lang="it-I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r>
              <a:rPr lang="it-IT"/>
              <a:t>11/04/2018</a:t>
            </a:r>
          </a:p>
        </p:txBody>
      </p:sp>
      <p:sp>
        <p:nvSpPr>
          <p:cNvPr id="6" name="Segnaposto piè di pagina 5"/>
          <p:cNvSpPr>
            <a:spLocks noGrp="1"/>
          </p:cNvSpPr>
          <p:nvPr>
            <p:ph type="ftr" sz="quarter" idx="11"/>
          </p:nvPr>
        </p:nvSpPr>
        <p:spPr/>
        <p:txBody>
          <a:bodyPr/>
          <a:lstStyle/>
          <a:p>
            <a:r>
              <a:rPr lang="it-IT"/>
              <a:t>Spazio Attivo Roma Tecnopolo</a:t>
            </a:r>
          </a:p>
        </p:txBody>
      </p:sp>
      <p:sp>
        <p:nvSpPr>
          <p:cNvPr id="7" name="Segnaposto numero diapositiva 6"/>
          <p:cNvSpPr>
            <a:spLocks noGrp="1"/>
          </p:cNvSpPr>
          <p:nvPr>
            <p:ph type="sldNum" sz="quarter" idx="12"/>
          </p:nvPr>
        </p:nvSpPr>
        <p:spPr/>
        <p:txBody>
          <a:bodyPr/>
          <a:lstStyle/>
          <a:p>
            <a:fld id="{E7A41E1B-4F70-4964-A407-84C68BE8251C}" type="slidenum">
              <a:rPr lang="it-IT" smtClean="0"/>
              <a:t>‹N›</a:t>
            </a:fld>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r>
              <a:rPr lang="it-IT"/>
              <a:t>11/04/2018</a:t>
            </a:r>
          </a:p>
        </p:txBody>
      </p:sp>
      <p:sp>
        <p:nvSpPr>
          <p:cNvPr id="6" name="Segnaposto piè di pagina 5"/>
          <p:cNvSpPr>
            <a:spLocks noGrp="1"/>
          </p:cNvSpPr>
          <p:nvPr>
            <p:ph type="ftr" sz="quarter" idx="11"/>
          </p:nvPr>
        </p:nvSpPr>
        <p:spPr/>
        <p:txBody>
          <a:bodyPr/>
          <a:lstStyle/>
          <a:p>
            <a:r>
              <a:rPr lang="it-IT"/>
              <a:t>Spazio Attivo Roma Tecnopolo</a:t>
            </a:r>
          </a:p>
        </p:txBody>
      </p:sp>
      <p:sp>
        <p:nvSpPr>
          <p:cNvPr id="7" name="Segnaposto numero diapositiva 6"/>
          <p:cNvSpPr>
            <a:spLocks noGrp="1"/>
          </p:cNvSpPr>
          <p:nvPr>
            <p:ph type="sldNum" sz="quarter" idx="12"/>
          </p:nvPr>
        </p:nvSpPr>
        <p:spPr/>
        <p:txBody>
          <a:bodyPr/>
          <a:lstStyle/>
          <a:p>
            <a:fld id="{E7A41E1B-4F70-4964-A407-84C68BE8251C}" type="slidenum">
              <a:rPr lang="it-IT" smtClean="0"/>
              <a:t>‹N›</a:t>
            </a:fld>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a:t>11/04/2018</a:t>
            </a:r>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Spazio Attivo Roma Tecnopolo</a:t>
            </a:r>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A41E1B-4F70-4964-A407-84C68BE8251C}" type="slidenum">
              <a:rPr lang="it-IT" smtClean="0"/>
              <a:t>‹N›</a:t>
            </a:fld>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hsaf.meteoam.it/download-products/download-products-order.php"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hsaf.meteoam.it/download-products/download-products-order.php" TargetMode="Externa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ftp://hsaforder_number:XXXXXXXX@hsafportal.meteoam.it/"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cfconventions.org/"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gif"/><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7.jpe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hsaf.meteoam.i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0" y="1556792"/>
            <a:ext cx="9144000" cy="1470025"/>
          </a:xfrm>
        </p:spPr>
        <p:txBody>
          <a:bodyPr>
            <a:noAutofit/>
          </a:bodyPr>
          <a:lstStyle/>
          <a:p>
            <a:r>
              <a:rPr lang="it-IT" sz="7200" dirty="0">
                <a:solidFill>
                  <a:srgbClr val="C00000"/>
                </a:solidFill>
                <a:latin typeface="Palatino Linotype" panose="02040502050505030304" pitchFamily="18" charset="0"/>
              </a:rPr>
              <a:t>An </a:t>
            </a:r>
            <a:r>
              <a:rPr lang="it-IT" sz="7200" dirty="0" err="1">
                <a:solidFill>
                  <a:srgbClr val="C00000"/>
                </a:solidFill>
                <a:latin typeface="Palatino Linotype" panose="02040502050505030304" pitchFamily="18" charset="0"/>
              </a:rPr>
              <a:t>outline</a:t>
            </a:r>
            <a:r>
              <a:rPr lang="it-IT" sz="7200" dirty="0">
                <a:solidFill>
                  <a:srgbClr val="C00000"/>
                </a:solidFill>
                <a:latin typeface="Palatino Linotype" panose="02040502050505030304" pitchFamily="18" charset="0"/>
              </a:rPr>
              <a:t> of H SAF</a:t>
            </a:r>
            <a:br>
              <a:rPr lang="it-IT" sz="7200" dirty="0">
                <a:solidFill>
                  <a:srgbClr val="C00000"/>
                </a:solidFill>
                <a:latin typeface="Palatino Linotype" panose="02040502050505030304" pitchFamily="18" charset="0"/>
              </a:rPr>
            </a:br>
            <a:r>
              <a:rPr lang="it-IT" sz="7200" dirty="0" err="1">
                <a:solidFill>
                  <a:srgbClr val="C00000"/>
                </a:solidFill>
                <a:latin typeface="Palatino Linotype" panose="02040502050505030304" pitchFamily="18" charset="0"/>
              </a:rPr>
              <a:t>Precipitation</a:t>
            </a:r>
            <a:r>
              <a:rPr lang="it-IT" sz="7200" dirty="0">
                <a:solidFill>
                  <a:srgbClr val="C00000"/>
                </a:solidFill>
                <a:latin typeface="Palatino Linotype" panose="02040502050505030304" pitchFamily="18" charset="0"/>
              </a:rPr>
              <a:t> cluster</a:t>
            </a:r>
            <a:br>
              <a:rPr lang="it-IT" sz="7200" dirty="0">
                <a:solidFill>
                  <a:srgbClr val="C00000"/>
                </a:solidFill>
                <a:latin typeface="Palatino Linotype" panose="02040502050505030304" pitchFamily="18" charset="0"/>
              </a:rPr>
            </a:br>
            <a:r>
              <a:rPr lang="it-IT" sz="7200" dirty="0">
                <a:solidFill>
                  <a:srgbClr val="C00000"/>
                </a:solidFill>
                <a:latin typeface="Palatino Linotype" panose="02040502050505030304" pitchFamily="18" charset="0"/>
              </a:rPr>
              <a:t>products</a:t>
            </a:r>
          </a:p>
        </p:txBody>
      </p:sp>
      <p:sp>
        <p:nvSpPr>
          <p:cNvPr id="3" name="Sottotitolo 2"/>
          <p:cNvSpPr>
            <a:spLocks noGrp="1"/>
          </p:cNvSpPr>
          <p:nvPr>
            <p:ph type="subTitle" idx="1"/>
          </p:nvPr>
        </p:nvSpPr>
        <p:spPr>
          <a:xfrm>
            <a:off x="1371600" y="4268688"/>
            <a:ext cx="6400800" cy="1752600"/>
          </a:xfrm>
        </p:spPr>
        <p:txBody>
          <a:bodyPr/>
          <a:lstStyle/>
          <a:p>
            <a:pPr algn="r"/>
            <a:r>
              <a:rPr lang="it-IT" dirty="0" err="1">
                <a:solidFill>
                  <a:schemeClr val="tx1"/>
                </a:solidFill>
                <a:latin typeface="Palatino Linotype" panose="02040502050505030304" pitchFamily="18" charset="0"/>
              </a:rPr>
              <a:t>Eng</a:t>
            </a:r>
            <a:r>
              <a:rPr lang="it-IT" dirty="0">
                <a:solidFill>
                  <a:schemeClr val="tx1"/>
                </a:solidFill>
                <a:latin typeface="Palatino Linotype" panose="02040502050505030304" pitchFamily="18" charset="0"/>
              </a:rPr>
              <a:t>. Stefano Sebastianelli</a:t>
            </a:r>
          </a:p>
          <a:p>
            <a:pPr algn="r"/>
            <a:endParaRPr lang="it-IT" dirty="0">
              <a:solidFill>
                <a:schemeClr val="tx1"/>
              </a:solidFill>
              <a:latin typeface="Palatino Linotype" panose="02040502050505030304" pitchFamily="18" charset="0"/>
            </a:endParaRPr>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503" y="5661248"/>
            <a:ext cx="1868702" cy="720000"/>
          </a:xfrm>
          <a:prstGeom prst="rect">
            <a:avLst/>
          </a:prstGeom>
        </p:spPr>
      </p:pic>
      <p:pic>
        <p:nvPicPr>
          <p:cNvPr id="5" name="Immagin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3367" y="5661248"/>
            <a:ext cx="720000" cy="720000"/>
          </a:xfrm>
          <a:prstGeom prst="rect">
            <a:avLst/>
          </a:prstGeom>
        </p:spPr>
      </p:pic>
      <p:pic>
        <p:nvPicPr>
          <p:cNvPr id="7" name="Immagine 6">
            <a:extLst>
              <a:ext uri="{FF2B5EF4-FFF2-40B4-BE49-F238E27FC236}">
                <a16:creationId xmlns:a16="http://schemas.microsoft.com/office/drawing/2014/main" id="{16439BD4-6621-47E2-8478-EFBFD29E48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616" y="5661248"/>
            <a:ext cx="880615" cy="720000"/>
          </a:xfrm>
          <a:prstGeom prst="rect">
            <a:avLst/>
          </a:prstGeom>
        </p:spPr>
      </p:pic>
      <p:pic>
        <p:nvPicPr>
          <p:cNvPr id="8" name="Immagine 7">
            <a:extLst>
              <a:ext uri="{FF2B5EF4-FFF2-40B4-BE49-F238E27FC236}">
                <a16:creationId xmlns:a16="http://schemas.microsoft.com/office/drawing/2014/main" id="{C78F8C60-AA4F-4343-8BF0-F5E0FD205D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6341" y="5661248"/>
            <a:ext cx="1486754" cy="540000"/>
          </a:xfrm>
          <a:prstGeom prst="rect">
            <a:avLst/>
          </a:prstGeom>
        </p:spPr>
      </p:pic>
      <p:pic>
        <p:nvPicPr>
          <p:cNvPr id="9" name="Immagine 8">
            <a:extLst>
              <a:ext uri="{FF2B5EF4-FFF2-40B4-BE49-F238E27FC236}">
                <a16:creationId xmlns:a16="http://schemas.microsoft.com/office/drawing/2014/main" id="{84AC66A4-5408-4629-B05F-AD7B0E59443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0232" y="5661248"/>
            <a:ext cx="1353792" cy="720000"/>
          </a:xfrm>
          <a:prstGeom prst="rect">
            <a:avLst/>
          </a:prstGeom>
        </p:spPr>
      </p:pic>
      <p:sp>
        <p:nvSpPr>
          <p:cNvPr id="11" name="Segnaposto data 7">
            <a:extLst>
              <a:ext uri="{FF2B5EF4-FFF2-40B4-BE49-F238E27FC236}">
                <a16:creationId xmlns:a16="http://schemas.microsoft.com/office/drawing/2014/main" id="{42DD3B0A-98AC-4190-8E02-D7100A945725}"/>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6" name="Segnaposto numero diapositiva 5">
            <a:extLst>
              <a:ext uri="{FF2B5EF4-FFF2-40B4-BE49-F238E27FC236}">
                <a16:creationId xmlns:a16="http://schemas.microsoft.com/office/drawing/2014/main" id="{A94EAAF4-8717-444F-A1B7-CE21B8348D3D}"/>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1</a:t>
            </a:fld>
            <a:endParaRPr lang="it-IT" dirty="0"/>
          </a:p>
        </p:txBody>
      </p:sp>
    </p:spTree>
    <p:extLst>
      <p:ext uri="{BB962C8B-B14F-4D97-AF65-F5344CB8AC3E}">
        <p14:creationId xmlns:p14="http://schemas.microsoft.com/office/powerpoint/2010/main" val="1504833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0" y="0"/>
            <a:ext cx="9144000" cy="893961"/>
          </a:xfrm>
        </p:spPr>
        <p:txBody>
          <a:bodyPr>
            <a:normAutofit fontScale="90000"/>
          </a:bodyPr>
          <a:lstStyle/>
          <a:p>
            <a:r>
              <a:rPr lang="en-US" sz="4000" b="1" dirty="0">
                <a:solidFill>
                  <a:srgbClr val="C00000"/>
                </a:solidFill>
                <a:latin typeface="Palatino Linotype" panose="02040502050505030304" pitchFamily="18" charset="0"/>
              </a:rPr>
              <a:t>How to subscribe to the H-SAF website</a:t>
            </a:r>
            <a:endParaRPr lang="it-IT" sz="4000" b="1" dirty="0">
              <a:solidFill>
                <a:srgbClr val="C00000"/>
              </a:solidFill>
              <a:latin typeface="Palatino Linotype" panose="02040502050505030304" pitchFamily="18" charset="0"/>
            </a:endParaRPr>
          </a:p>
        </p:txBody>
      </p:sp>
      <p:sp>
        <p:nvSpPr>
          <p:cNvPr id="3" name="CasellaDiTesto 2"/>
          <p:cNvSpPr txBox="1"/>
          <p:nvPr/>
        </p:nvSpPr>
        <p:spPr>
          <a:xfrm>
            <a:off x="0" y="908720"/>
            <a:ext cx="9144000" cy="338554"/>
          </a:xfrm>
          <a:prstGeom prst="rect">
            <a:avLst/>
          </a:prstGeom>
          <a:solidFill>
            <a:schemeClr val="accent2">
              <a:lumMod val="20000"/>
              <a:lumOff val="80000"/>
            </a:schemeClr>
          </a:solidFill>
        </p:spPr>
        <p:txBody>
          <a:bodyPr wrap="square" rtlCol="0">
            <a:spAutoFit/>
          </a:bodyPr>
          <a:lstStyle/>
          <a:p>
            <a:r>
              <a:rPr lang="en-US" sz="1600" b="1" dirty="0">
                <a:latin typeface="Palatino Linotype" panose="02040502050505030304" pitchFamily="18" charset="0"/>
              </a:rPr>
              <a:t>1) connect to the HSAF website page: http://hsaf.meteoam.it/</a:t>
            </a:r>
            <a:endParaRPr lang="it-IT" sz="1600" b="1" dirty="0">
              <a:latin typeface="Palatino Linotype" panose="02040502050505030304" pitchFamily="18" charset="0"/>
            </a:endParaRPr>
          </a:p>
        </p:txBody>
      </p:sp>
      <p:pic>
        <p:nvPicPr>
          <p:cNvPr id="4" name="Immagine 3"/>
          <p:cNvPicPr>
            <a:picLocks noChangeAspect="1"/>
          </p:cNvPicPr>
          <p:nvPr/>
        </p:nvPicPr>
        <p:blipFill rotWithShape="1">
          <a:blip r:embed="rId2">
            <a:extLst>
              <a:ext uri="{28A0092B-C50C-407E-A947-70E740481C1C}">
                <a14:useLocalDpi xmlns:a14="http://schemas.microsoft.com/office/drawing/2010/main" val="0"/>
              </a:ext>
            </a:extLst>
          </a:blip>
          <a:srcRect b="65704"/>
          <a:stretch/>
        </p:blipFill>
        <p:spPr>
          <a:xfrm>
            <a:off x="0" y="1211811"/>
            <a:ext cx="9144000" cy="1353093"/>
          </a:xfrm>
          <a:prstGeom prst="rect">
            <a:avLst/>
          </a:prstGeom>
          <a:solidFill>
            <a:schemeClr val="accent2">
              <a:lumMod val="20000"/>
              <a:lumOff val="80000"/>
            </a:schemeClr>
          </a:solidFill>
        </p:spPr>
      </p:pic>
      <p:sp>
        <p:nvSpPr>
          <p:cNvPr id="6" name="Figura a mano libera: forma 5">
            <a:extLst>
              <a:ext uri="{FF2B5EF4-FFF2-40B4-BE49-F238E27FC236}">
                <a16:creationId xmlns:a16="http://schemas.microsoft.com/office/drawing/2014/main" id="{4DDC3318-5360-470F-989B-4D83EA646E16}"/>
              </a:ext>
            </a:extLst>
          </p:cNvPr>
          <p:cNvSpPr/>
          <p:nvPr/>
        </p:nvSpPr>
        <p:spPr>
          <a:xfrm>
            <a:off x="7702623" y="1528101"/>
            <a:ext cx="538963" cy="325146"/>
          </a:xfrm>
          <a:custGeom>
            <a:avLst/>
            <a:gdLst>
              <a:gd name="connsiteX0" fmla="*/ 10610 w 538963"/>
              <a:gd name="connsiteY0" fmla="*/ 128577 h 325146"/>
              <a:gd name="connsiteX1" fmla="*/ 215005 w 538963"/>
              <a:gd name="connsiteY1" fmla="*/ 10243 h 325146"/>
              <a:gd name="connsiteX2" fmla="*/ 451673 w 538963"/>
              <a:gd name="connsiteY2" fmla="*/ 31758 h 325146"/>
              <a:gd name="connsiteX3" fmla="*/ 537735 w 538963"/>
              <a:gd name="connsiteY3" fmla="*/ 236153 h 325146"/>
              <a:gd name="connsiteX4" fmla="*/ 397885 w 538963"/>
              <a:gd name="connsiteY4" fmla="*/ 322214 h 325146"/>
              <a:gd name="connsiteX5" fmla="*/ 161217 w 538963"/>
              <a:gd name="connsiteY5" fmla="*/ 300699 h 325146"/>
              <a:gd name="connsiteX6" fmla="*/ 42883 w 538963"/>
              <a:gd name="connsiteY6" fmla="*/ 257668 h 325146"/>
              <a:gd name="connsiteX7" fmla="*/ 10610 w 538963"/>
              <a:gd name="connsiteY7" fmla="*/ 128577 h 3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963" h="325146">
                <a:moveTo>
                  <a:pt x="10610" y="128577"/>
                </a:moveTo>
                <a:cubicBezTo>
                  <a:pt x="39297" y="87339"/>
                  <a:pt x="141495" y="26379"/>
                  <a:pt x="215005" y="10243"/>
                </a:cubicBezTo>
                <a:cubicBezTo>
                  <a:pt x="288516" y="-5894"/>
                  <a:pt x="397885" y="-5894"/>
                  <a:pt x="451673" y="31758"/>
                </a:cubicBezTo>
                <a:cubicBezTo>
                  <a:pt x="505461" y="69410"/>
                  <a:pt x="546700" y="187744"/>
                  <a:pt x="537735" y="236153"/>
                </a:cubicBezTo>
                <a:cubicBezTo>
                  <a:pt x="528770" y="284562"/>
                  <a:pt x="460638" y="311456"/>
                  <a:pt x="397885" y="322214"/>
                </a:cubicBezTo>
                <a:cubicBezTo>
                  <a:pt x="335132" y="332972"/>
                  <a:pt x="220384" y="311457"/>
                  <a:pt x="161217" y="300699"/>
                </a:cubicBezTo>
                <a:cubicBezTo>
                  <a:pt x="102050" y="289941"/>
                  <a:pt x="67984" y="284562"/>
                  <a:pt x="42883" y="257668"/>
                </a:cubicBezTo>
                <a:cubicBezTo>
                  <a:pt x="17782" y="230774"/>
                  <a:pt x="-18077" y="169815"/>
                  <a:pt x="10610" y="128577"/>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8" name="Connettore 2 7">
            <a:extLst>
              <a:ext uri="{FF2B5EF4-FFF2-40B4-BE49-F238E27FC236}">
                <a16:creationId xmlns:a16="http://schemas.microsoft.com/office/drawing/2014/main" id="{4C8BC519-BE97-47C0-8E50-973B47121FA7}"/>
              </a:ext>
            </a:extLst>
          </p:cNvPr>
          <p:cNvCxnSpPr/>
          <p:nvPr/>
        </p:nvCxnSpPr>
        <p:spPr>
          <a:xfrm flipV="1">
            <a:off x="7524328" y="1853247"/>
            <a:ext cx="178295" cy="2076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4ADEAB6F-F9E2-4DFA-9D79-0471EF8853CD}"/>
              </a:ext>
            </a:extLst>
          </p:cNvPr>
          <p:cNvSpPr txBox="1"/>
          <p:nvPr/>
        </p:nvSpPr>
        <p:spPr>
          <a:xfrm>
            <a:off x="5436096" y="1794302"/>
            <a:ext cx="2160240" cy="338554"/>
          </a:xfrm>
          <a:prstGeom prst="rect">
            <a:avLst/>
          </a:prstGeom>
          <a:noFill/>
        </p:spPr>
        <p:txBody>
          <a:bodyPr wrap="square" rtlCol="0">
            <a:spAutoFit/>
          </a:bodyPr>
          <a:lstStyle/>
          <a:p>
            <a:r>
              <a:rPr lang="en-US" sz="1600" b="1" dirty="0">
                <a:solidFill>
                  <a:srgbClr val="FF0000"/>
                </a:solidFill>
                <a:latin typeface="Palatino Linotype" panose="02040502050505030304" pitchFamily="18" charset="0"/>
              </a:rPr>
              <a:t>2) </a:t>
            </a:r>
            <a:r>
              <a:rPr lang="en-US" sz="1600" b="1" dirty="0" err="1">
                <a:solidFill>
                  <a:srgbClr val="FF0000"/>
                </a:solidFill>
                <a:latin typeface="Palatino Linotype" panose="02040502050505030304" pitchFamily="18" charset="0"/>
              </a:rPr>
              <a:t>clic</a:t>
            </a:r>
            <a:r>
              <a:rPr lang="en-US" sz="1600" b="1" dirty="0">
                <a:solidFill>
                  <a:srgbClr val="FF0000"/>
                </a:solidFill>
                <a:latin typeface="Palatino Linotype" panose="02040502050505030304" pitchFamily="18" charset="0"/>
              </a:rPr>
              <a:t> on “new user”</a:t>
            </a:r>
            <a:endParaRPr lang="it-IT" sz="1600" b="1" dirty="0">
              <a:solidFill>
                <a:srgbClr val="FF0000"/>
              </a:solidFill>
              <a:latin typeface="Palatino Linotype" panose="02040502050505030304" pitchFamily="18" charset="0"/>
            </a:endParaRPr>
          </a:p>
        </p:txBody>
      </p:sp>
      <p:pic>
        <p:nvPicPr>
          <p:cNvPr id="11" name="Immagine 10">
            <a:extLst>
              <a:ext uri="{FF2B5EF4-FFF2-40B4-BE49-F238E27FC236}">
                <a16:creationId xmlns:a16="http://schemas.microsoft.com/office/drawing/2014/main" id="{AE2763D0-8159-4482-A74A-D07C013AC7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3485" y="2709240"/>
            <a:ext cx="2937030" cy="2880000"/>
          </a:xfrm>
          <a:prstGeom prst="rect">
            <a:avLst/>
          </a:prstGeom>
        </p:spPr>
      </p:pic>
      <p:sp>
        <p:nvSpPr>
          <p:cNvPr id="12" name="CasellaDiTesto 11">
            <a:extLst>
              <a:ext uri="{FF2B5EF4-FFF2-40B4-BE49-F238E27FC236}">
                <a16:creationId xmlns:a16="http://schemas.microsoft.com/office/drawing/2014/main" id="{FB4A4450-33F7-4A44-8CDA-079C5E514438}"/>
              </a:ext>
            </a:extLst>
          </p:cNvPr>
          <p:cNvSpPr txBox="1"/>
          <p:nvPr/>
        </p:nvSpPr>
        <p:spPr>
          <a:xfrm>
            <a:off x="899591" y="2709240"/>
            <a:ext cx="2203893" cy="830997"/>
          </a:xfrm>
          <a:prstGeom prst="rect">
            <a:avLst/>
          </a:prstGeom>
          <a:noFill/>
        </p:spPr>
        <p:txBody>
          <a:bodyPr wrap="square" rtlCol="0">
            <a:spAutoFit/>
          </a:bodyPr>
          <a:lstStyle/>
          <a:p>
            <a:r>
              <a:rPr lang="en-US" sz="1600" b="1" dirty="0">
                <a:latin typeface="Palatino Linotype" panose="02040502050505030304" pitchFamily="18" charset="0"/>
              </a:rPr>
              <a:t>3) fill the registration form and choose your password</a:t>
            </a:r>
            <a:endParaRPr lang="it-IT" sz="1600" b="1" dirty="0">
              <a:latin typeface="Palatino Linotype" panose="02040502050505030304" pitchFamily="18" charset="0"/>
            </a:endParaRPr>
          </a:p>
        </p:txBody>
      </p:sp>
      <p:sp>
        <p:nvSpPr>
          <p:cNvPr id="13" name="CasellaDiTesto 12">
            <a:extLst>
              <a:ext uri="{FF2B5EF4-FFF2-40B4-BE49-F238E27FC236}">
                <a16:creationId xmlns:a16="http://schemas.microsoft.com/office/drawing/2014/main" id="{6AFA5A9D-5D4F-4554-A06D-CB36321EB4F7}"/>
              </a:ext>
            </a:extLst>
          </p:cNvPr>
          <p:cNvSpPr txBox="1"/>
          <p:nvPr/>
        </p:nvSpPr>
        <p:spPr>
          <a:xfrm>
            <a:off x="755576" y="5868561"/>
            <a:ext cx="7632848" cy="584775"/>
          </a:xfrm>
          <a:prstGeom prst="rect">
            <a:avLst/>
          </a:prstGeom>
          <a:noFill/>
        </p:spPr>
        <p:txBody>
          <a:bodyPr wrap="square" rtlCol="0">
            <a:spAutoFit/>
          </a:bodyPr>
          <a:lstStyle/>
          <a:p>
            <a:r>
              <a:rPr lang="en-US" sz="1600" b="1" dirty="0">
                <a:latin typeface="Palatino Linotype" panose="02040502050505030304" pitchFamily="18" charset="0"/>
              </a:rPr>
              <a:t>4) soon you will receive an Email to confirm your e-mail address  =&gt; click on the link in the text of the Email in order to complete the registration process.</a:t>
            </a:r>
            <a:endParaRPr lang="it-IT" sz="1600" b="1" dirty="0">
              <a:latin typeface="Palatino Linotype" panose="02040502050505030304" pitchFamily="18" charset="0"/>
            </a:endParaRPr>
          </a:p>
        </p:txBody>
      </p:sp>
      <p:sp>
        <p:nvSpPr>
          <p:cNvPr id="15" name="Segnaposto data 7">
            <a:extLst>
              <a:ext uri="{FF2B5EF4-FFF2-40B4-BE49-F238E27FC236}">
                <a16:creationId xmlns:a16="http://schemas.microsoft.com/office/drawing/2014/main" id="{A24AD67D-E81C-4E96-A5FC-1F01004781AC}"/>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5" name="Segnaposto numero diapositiva 4">
            <a:extLst>
              <a:ext uri="{FF2B5EF4-FFF2-40B4-BE49-F238E27FC236}">
                <a16:creationId xmlns:a16="http://schemas.microsoft.com/office/drawing/2014/main" id="{1A110E41-2D75-43A7-BBE6-6179AF1196D2}"/>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10</a:t>
            </a:fld>
            <a:endParaRPr lang="it-IT"/>
          </a:p>
        </p:txBody>
      </p:sp>
    </p:spTree>
    <p:extLst>
      <p:ext uri="{BB962C8B-B14F-4D97-AF65-F5344CB8AC3E}">
        <p14:creationId xmlns:p14="http://schemas.microsoft.com/office/powerpoint/2010/main" val="3079463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egnaposto data 7">
            <a:extLst>
              <a:ext uri="{FF2B5EF4-FFF2-40B4-BE49-F238E27FC236}">
                <a16:creationId xmlns:a16="http://schemas.microsoft.com/office/drawing/2014/main" id="{29FC4016-9B1E-4277-87D2-AD0D9EB753DE}"/>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24" name="Rettangolo 23">
            <a:extLst>
              <a:ext uri="{FF2B5EF4-FFF2-40B4-BE49-F238E27FC236}">
                <a16:creationId xmlns:a16="http://schemas.microsoft.com/office/drawing/2014/main" id="{1B8F9807-6E01-4984-85DC-6C82EB25EF52}"/>
              </a:ext>
            </a:extLst>
          </p:cNvPr>
          <p:cNvSpPr/>
          <p:nvPr/>
        </p:nvSpPr>
        <p:spPr>
          <a:xfrm>
            <a:off x="2287843" y="2274838"/>
            <a:ext cx="4568314" cy="2308324"/>
          </a:xfrm>
          <a:prstGeom prst="rect">
            <a:avLst/>
          </a:prstGeom>
          <a:solidFill>
            <a:schemeClr val="accent6"/>
          </a:solidFill>
          <a:ln>
            <a:solidFill>
              <a:schemeClr val="tx2"/>
            </a:solidFill>
          </a:ln>
        </p:spPr>
        <p:txBody>
          <a:bodyPr wrap="square">
            <a:spAutoFit/>
          </a:bodyPr>
          <a:lstStyle/>
          <a:p>
            <a:pPr algn="ctr"/>
            <a:r>
              <a:rPr lang="en-US" b="1" i="1" dirty="0">
                <a:solidFill>
                  <a:srgbClr val="000000"/>
                </a:solidFill>
                <a:latin typeface="Palatino Linotype" panose="02040502050505030304" pitchFamily="18" charset="0"/>
              </a:rPr>
              <a:t>The PNG-Files are not stored into permanent archive. PNG-Files are available only for the last 60 days, after this period of time the images will be permanently deleted. It is noted that it in case of need it is possible to generate the relevant image starting from original binary files.</a:t>
            </a:r>
            <a:endParaRPr lang="it-IT" b="1" i="1" dirty="0">
              <a:latin typeface="Palatino Linotype" panose="02040502050505030304" pitchFamily="18" charset="0"/>
            </a:endParaRPr>
          </a:p>
        </p:txBody>
      </p:sp>
      <p:sp>
        <p:nvSpPr>
          <p:cNvPr id="2" name="Titolo 1"/>
          <p:cNvSpPr>
            <a:spLocks noGrp="1"/>
          </p:cNvSpPr>
          <p:nvPr>
            <p:ph type="ctrTitle"/>
          </p:nvPr>
        </p:nvSpPr>
        <p:spPr>
          <a:xfrm>
            <a:off x="0" y="1"/>
            <a:ext cx="9144000" cy="764704"/>
          </a:xfrm>
        </p:spPr>
        <p:txBody>
          <a:bodyPr>
            <a:normAutofit/>
          </a:bodyPr>
          <a:lstStyle/>
          <a:p>
            <a:r>
              <a:rPr lang="en-US" sz="4000" b="1" dirty="0">
                <a:solidFill>
                  <a:srgbClr val="C00000"/>
                </a:solidFill>
                <a:latin typeface="Palatino Linotype" panose="02040502050505030304" pitchFamily="18" charset="0"/>
              </a:rPr>
              <a:t>How to download H-SAF products</a:t>
            </a:r>
            <a:endParaRPr lang="it-IT" sz="4000" b="1" dirty="0">
              <a:solidFill>
                <a:srgbClr val="C00000"/>
              </a:solidFill>
              <a:latin typeface="Palatino Linotype" panose="02040502050505030304" pitchFamily="18" charset="0"/>
            </a:endParaRPr>
          </a:p>
        </p:txBody>
      </p:sp>
      <p:sp>
        <p:nvSpPr>
          <p:cNvPr id="6" name="CasellaDiTesto 5">
            <a:extLst>
              <a:ext uri="{FF2B5EF4-FFF2-40B4-BE49-F238E27FC236}">
                <a16:creationId xmlns:a16="http://schemas.microsoft.com/office/drawing/2014/main" id="{37EDA5CD-CE9F-49A0-8B31-3DF6C64E2C89}"/>
              </a:ext>
            </a:extLst>
          </p:cNvPr>
          <p:cNvSpPr txBox="1"/>
          <p:nvPr/>
        </p:nvSpPr>
        <p:spPr>
          <a:xfrm>
            <a:off x="3549156" y="764704"/>
            <a:ext cx="2045688" cy="369332"/>
          </a:xfrm>
          <a:prstGeom prst="rect">
            <a:avLst/>
          </a:prstGeom>
          <a:solidFill>
            <a:srgbClr val="FFC000"/>
          </a:solidFill>
          <a:ln>
            <a:solidFill>
              <a:schemeClr val="accent1"/>
            </a:solidFill>
          </a:ln>
        </p:spPr>
        <p:txBody>
          <a:bodyPr wrap="none" rtlCol="0">
            <a:spAutoFit/>
          </a:bodyPr>
          <a:lstStyle/>
          <a:p>
            <a:r>
              <a:rPr lang="it-IT" b="1" cap="small" dirty="0" err="1">
                <a:effectLst>
                  <a:outerShdw blurRad="38100" dist="38100" dir="2700000" algn="tl">
                    <a:srgbClr val="000000">
                      <a:alpha val="43137"/>
                    </a:srgbClr>
                  </a:outerShdw>
                </a:effectLst>
              </a:rPr>
              <a:t>registration</a:t>
            </a:r>
            <a:r>
              <a:rPr lang="it-IT" b="1" cap="small" dirty="0">
                <a:effectLst>
                  <a:outerShdw blurRad="38100" dist="38100" dir="2700000" algn="tl">
                    <a:srgbClr val="000000">
                      <a:alpha val="43137"/>
                    </a:srgbClr>
                  </a:outerShdw>
                </a:effectLst>
              </a:rPr>
              <a:t> </a:t>
            </a:r>
            <a:r>
              <a:rPr lang="it-IT" b="1" cap="small" dirty="0" err="1">
                <a:effectLst>
                  <a:outerShdw blurRad="38100" dist="38100" dir="2700000" algn="tl">
                    <a:srgbClr val="000000">
                      <a:alpha val="43137"/>
                    </a:srgbClr>
                  </a:outerShdw>
                </a:effectLst>
              </a:rPr>
              <a:t>process</a:t>
            </a:r>
            <a:endParaRPr lang="it-IT" b="1" cap="small" dirty="0">
              <a:effectLst>
                <a:outerShdw blurRad="38100" dist="38100" dir="2700000" algn="tl">
                  <a:srgbClr val="000000">
                    <a:alpha val="43137"/>
                  </a:srgbClr>
                </a:outerShdw>
              </a:effectLst>
            </a:endParaRPr>
          </a:p>
        </p:txBody>
      </p:sp>
      <p:sp>
        <p:nvSpPr>
          <p:cNvPr id="7" name="CasellaDiTesto 6">
            <a:extLst>
              <a:ext uri="{FF2B5EF4-FFF2-40B4-BE49-F238E27FC236}">
                <a16:creationId xmlns:a16="http://schemas.microsoft.com/office/drawing/2014/main" id="{DD3636A9-4459-4E36-85BC-A1CF9BEA43BD}"/>
              </a:ext>
            </a:extLst>
          </p:cNvPr>
          <p:cNvSpPr txBox="1"/>
          <p:nvPr/>
        </p:nvSpPr>
        <p:spPr>
          <a:xfrm>
            <a:off x="3922784" y="1979548"/>
            <a:ext cx="1298432" cy="369332"/>
          </a:xfrm>
          <a:prstGeom prst="rect">
            <a:avLst/>
          </a:prstGeom>
          <a:solidFill>
            <a:srgbClr val="FFC000"/>
          </a:solidFill>
          <a:ln>
            <a:solidFill>
              <a:schemeClr val="accent1"/>
            </a:solidFill>
          </a:ln>
        </p:spPr>
        <p:txBody>
          <a:bodyPr wrap="none" rtlCol="0">
            <a:spAutoFit/>
          </a:bodyPr>
          <a:lstStyle/>
          <a:p>
            <a:r>
              <a:rPr lang="it-IT" b="1" cap="small" dirty="0" err="1">
                <a:effectLst>
                  <a:outerShdw blurRad="38100" dist="38100" dir="2700000" algn="tl">
                    <a:srgbClr val="000000">
                      <a:alpha val="43137"/>
                    </a:srgbClr>
                  </a:outerShdw>
                </a:effectLst>
              </a:rPr>
              <a:t>get</a:t>
            </a:r>
            <a:r>
              <a:rPr lang="it-IT" b="1" cap="small" dirty="0">
                <a:effectLst>
                  <a:outerShdw blurRad="38100" dist="38100" dir="2700000" algn="tl">
                    <a:srgbClr val="000000">
                      <a:alpha val="43137"/>
                    </a:srgbClr>
                  </a:outerShdw>
                </a:effectLst>
              </a:rPr>
              <a:t> account</a:t>
            </a:r>
          </a:p>
        </p:txBody>
      </p:sp>
      <p:sp>
        <p:nvSpPr>
          <p:cNvPr id="8" name="CasellaDiTesto 7">
            <a:extLst>
              <a:ext uri="{FF2B5EF4-FFF2-40B4-BE49-F238E27FC236}">
                <a16:creationId xmlns:a16="http://schemas.microsoft.com/office/drawing/2014/main" id="{C76E2F53-E3C1-42C6-93FD-4AF293971E8D}"/>
              </a:ext>
            </a:extLst>
          </p:cNvPr>
          <p:cNvSpPr txBox="1"/>
          <p:nvPr/>
        </p:nvSpPr>
        <p:spPr>
          <a:xfrm>
            <a:off x="2622845" y="3059668"/>
            <a:ext cx="3898311" cy="369332"/>
          </a:xfrm>
          <a:prstGeom prst="rect">
            <a:avLst/>
          </a:prstGeom>
          <a:solidFill>
            <a:srgbClr val="FFC000"/>
          </a:solidFill>
          <a:ln>
            <a:solidFill>
              <a:schemeClr val="accent1"/>
            </a:solidFill>
          </a:ln>
        </p:spPr>
        <p:txBody>
          <a:bodyPr wrap="none" rtlCol="0">
            <a:spAutoFit/>
          </a:bodyPr>
          <a:lstStyle/>
          <a:p>
            <a:r>
              <a:rPr lang="en-US" b="1" cap="small" dirty="0">
                <a:effectLst>
                  <a:outerShdw blurRad="38100" dist="38100" dir="2700000" algn="tl">
                    <a:srgbClr val="000000">
                      <a:alpha val="43137"/>
                    </a:srgbClr>
                  </a:outerShdw>
                </a:effectLst>
              </a:rPr>
              <a:t>access to the "H-SAF Download Centre"</a:t>
            </a:r>
            <a:endParaRPr lang="it-IT" b="1" cap="small" dirty="0">
              <a:effectLst>
                <a:outerShdw blurRad="38100" dist="38100" dir="2700000" algn="tl">
                  <a:srgbClr val="000000">
                    <a:alpha val="43137"/>
                  </a:srgbClr>
                </a:outerShdw>
              </a:effectLst>
            </a:endParaRPr>
          </a:p>
        </p:txBody>
      </p:sp>
      <p:sp>
        <p:nvSpPr>
          <p:cNvPr id="9" name="CasellaDiTesto 8">
            <a:extLst>
              <a:ext uri="{FF2B5EF4-FFF2-40B4-BE49-F238E27FC236}">
                <a16:creationId xmlns:a16="http://schemas.microsoft.com/office/drawing/2014/main" id="{E96A8BDD-2957-4228-B98D-08CE60D7C4DC}"/>
              </a:ext>
            </a:extLst>
          </p:cNvPr>
          <p:cNvSpPr txBox="1"/>
          <p:nvPr/>
        </p:nvSpPr>
        <p:spPr>
          <a:xfrm>
            <a:off x="1106820" y="4438688"/>
            <a:ext cx="2815964" cy="369332"/>
          </a:xfrm>
          <a:prstGeom prst="rect">
            <a:avLst/>
          </a:prstGeom>
          <a:solidFill>
            <a:srgbClr val="FFC000"/>
          </a:solidFill>
          <a:ln>
            <a:solidFill>
              <a:schemeClr val="accent1"/>
            </a:solidFill>
          </a:ln>
        </p:spPr>
        <p:txBody>
          <a:bodyPr wrap="none" rtlCol="0">
            <a:spAutoFit/>
          </a:bodyPr>
          <a:lstStyle/>
          <a:p>
            <a:r>
              <a:rPr lang="en-US" b="1" cap="small" dirty="0">
                <a:effectLst>
                  <a:outerShdw blurRad="38100" dist="38100" dir="2700000" algn="tl">
                    <a:srgbClr val="000000">
                      <a:alpha val="43137"/>
                    </a:srgbClr>
                  </a:outerShdw>
                </a:effectLst>
              </a:rPr>
              <a:t>access to ftphsaf.meteoam.it</a:t>
            </a:r>
            <a:endParaRPr lang="it-IT" b="1" cap="small" dirty="0">
              <a:effectLst>
                <a:outerShdw blurRad="38100" dist="38100" dir="2700000" algn="tl">
                  <a:srgbClr val="000000">
                    <a:alpha val="43137"/>
                  </a:srgbClr>
                </a:outerShdw>
              </a:effectLst>
            </a:endParaRPr>
          </a:p>
        </p:txBody>
      </p:sp>
      <p:sp>
        <p:nvSpPr>
          <p:cNvPr id="10" name="CasellaDiTesto 9">
            <a:extLst>
              <a:ext uri="{FF2B5EF4-FFF2-40B4-BE49-F238E27FC236}">
                <a16:creationId xmlns:a16="http://schemas.microsoft.com/office/drawing/2014/main" id="{89E83951-D880-44A5-BB8D-3BE663996057}"/>
              </a:ext>
            </a:extLst>
          </p:cNvPr>
          <p:cNvSpPr txBox="1"/>
          <p:nvPr/>
        </p:nvSpPr>
        <p:spPr>
          <a:xfrm>
            <a:off x="5221216" y="4438688"/>
            <a:ext cx="3106107" cy="369332"/>
          </a:xfrm>
          <a:prstGeom prst="rect">
            <a:avLst/>
          </a:prstGeom>
          <a:solidFill>
            <a:srgbClr val="FFC000"/>
          </a:solidFill>
          <a:ln>
            <a:solidFill>
              <a:schemeClr val="accent1"/>
            </a:solidFill>
          </a:ln>
        </p:spPr>
        <p:txBody>
          <a:bodyPr wrap="none" rtlCol="0">
            <a:spAutoFit/>
          </a:bodyPr>
          <a:lstStyle/>
          <a:p>
            <a:r>
              <a:rPr lang="en-US" b="1" cap="small" dirty="0">
                <a:effectLst>
                  <a:outerShdw blurRad="38100" dist="38100" dir="2700000" algn="tl">
                    <a:srgbClr val="000000">
                      <a:alpha val="43137"/>
                    </a:srgbClr>
                  </a:outerShdw>
                </a:effectLst>
              </a:rPr>
              <a:t>access to the archived products</a:t>
            </a:r>
            <a:endParaRPr lang="it-IT" b="1" cap="small" dirty="0">
              <a:effectLst>
                <a:outerShdw blurRad="38100" dist="38100" dir="2700000" algn="tl">
                  <a:srgbClr val="000000">
                    <a:alpha val="43137"/>
                  </a:srgbClr>
                </a:outerShdw>
              </a:effectLst>
            </a:endParaRPr>
          </a:p>
        </p:txBody>
      </p:sp>
      <p:cxnSp>
        <p:nvCxnSpPr>
          <p:cNvPr id="12" name="Connettore 2 11">
            <a:extLst>
              <a:ext uri="{FF2B5EF4-FFF2-40B4-BE49-F238E27FC236}">
                <a16:creationId xmlns:a16="http://schemas.microsoft.com/office/drawing/2014/main" id="{DC7BE201-521F-44B3-AF19-B8425AF9BC4A}"/>
              </a:ext>
            </a:extLst>
          </p:cNvPr>
          <p:cNvCxnSpPr>
            <a:cxnSpLocks/>
          </p:cNvCxnSpPr>
          <p:nvPr/>
        </p:nvCxnSpPr>
        <p:spPr>
          <a:xfrm>
            <a:off x="4568317" y="1196752"/>
            <a:ext cx="0" cy="72008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Connettore 2 12">
            <a:extLst>
              <a:ext uri="{FF2B5EF4-FFF2-40B4-BE49-F238E27FC236}">
                <a16:creationId xmlns:a16="http://schemas.microsoft.com/office/drawing/2014/main" id="{2B8D1FE5-7A9B-4263-860A-0CA43FE129D0}"/>
              </a:ext>
            </a:extLst>
          </p:cNvPr>
          <p:cNvCxnSpPr>
            <a:cxnSpLocks/>
          </p:cNvCxnSpPr>
          <p:nvPr/>
        </p:nvCxnSpPr>
        <p:spPr>
          <a:xfrm>
            <a:off x="4572000" y="2420888"/>
            <a:ext cx="0" cy="57606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Connettore 2 13">
            <a:extLst>
              <a:ext uri="{FF2B5EF4-FFF2-40B4-BE49-F238E27FC236}">
                <a16:creationId xmlns:a16="http://schemas.microsoft.com/office/drawing/2014/main" id="{032F01A9-890F-4746-95BD-8208436879D1}"/>
              </a:ext>
            </a:extLst>
          </p:cNvPr>
          <p:cNvCxnSpPr>
            <a:cxnSpLocks/>
          </p:cNvCxnSpPr>
          <p:nvPr/>
        </p:nvCxnSpPr>
        <p:spPr>
          <a:xfrm flipH="1">
            <a:off x="2915816" y="3502749"/>
            <a:ext cx="360040" cy="86235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6" name="Connettore 2 15">
            <a:extLst>
              <a:ext uri="{FF2B5EF4-FFF2-40B4-BE49-F238E27FC236}">
                <a16:creationId xmlns:a16="http://schemas.microsoft.com/office/drawing/2014/main" id="{D087D005-67B1-439B-8BA5-7B14A0A71D69}"/>
              </a:ext>
            </a:extLst>
          </p:cNvPr>
          <p:cNvCxnSpPr>
            <a:cxnSpLocks/>
          </p:cNvCxnSpPr>
          <p:nvPr/>
        </p:nvCxnSpPr>
        <p:spPr>
          <a:xfrm>
            <a:off x="5868146" y="3502749"/>
            <a:ext cx="432046" cy="85454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8" name="Rettangolo 17">
            <a:extLst>
              <a:ext uri="{FF2B5EF4-FFF2-40B4-BE49-F238E27FC236}">
                <a16:creationId xmlns:a16="http://schemas.microsoft.com/office/drawing/2014/main" id="{CAC8BBA2-0659-462B-943D-1390123B1D61}"/>
              </a:ext>
            </a:extLst>
          </p:cNvPr>
          <p:cNvSpPr/>
          <p:nvPr/>
        </p:nvSpPr>
        <p:spPr>
          <a:xfrm>
            <a:off x="136518" y="4870901"/>
            <a:ext cx="4431799" cy="646331"/>
          </a:xfrm>
          <a:prstGeom prst="rect">
            <a:avLst/>
          </a:prstGeom>
        </p:spPr>
        <p:txBody>
          <a:bodyPr wrap="square">
            <a:spAutoFit/>
          </a:bodyPr>
          <a:lstStyle/>
          <a:p>
            <a:pPr algn="ctr"/>
            <a:r>
              <a:rPr lang="en-US" b="1" i="1" dirty="0">
                <a:solidFill>
                  <a:srgbClr val="000000"/>
                </a:solidFill>
                <a:latin typeface="Palatino Linotype" panose="02040502050505030304" pitchFamily="18" charset="0"/>
              </a:rPr>
              <a:t>you can download H-SAF products and PNG images generated in the last 60 days</a:t>
            </a:r>
            <a:endParaRPr lang="it-IT" b="1" i="1" dirty="0">
              <a:latin typeface="Palatino Linotype" panose="02040502050505030304" pitchFamily="18" charset="0"/>
            </a:endParaRPr>
          </a:p>
        </p:txBody>
      </p:sp>
      <p:sp>
        <p:nvSpPr>
          <p:cNvPr id="19" name="Rettangolo 18">
            <a:extLst>
              <a:ext uri="{FF2B5EF4-FFF2-40B4-BE49-F238E27FC236}">
                <a16:creationId xmlns:a16="http://schemas.microsoft.com/office/drawing/2014/main" id="{224102AC-082B-43D5-96A6-EAF733E64B72}"/>
              </a:ext>
            </a:extLst>
          </p:cNvPr>
          <p:cNvSpPr/>
          <p:nvPr/>
        </p:nvSpPr>
        <p:spPr>
          <a:xfrm>
            <a:off x="4719699" y="4870901"/>
            <a:ext cx="4172781" cy="646331"/>
          </a:xfrm>
          <a:prstGeom prst="rect">
            <a:avLst/>
          </a:prstGeom>
        </p:spPr>
        <p:txBody>
          <a:bodyPr wrap="square">
            <a:spAutoFit/>
          </a:bodyPr>
          <a:lstStyle/>
          <a:p>
            <a:pPr algn="ctr"/>
            <a:r>
              <a:rPr lang="en-US" b="1" i="1" dirty="0">
                <a:solidFill>
                  <a:srgbClr val="000000"/>
                </a:solidFill>
                <a:latin typeface="Palatino Linotype" panose="02040502050505030304" pitchFamily="18" charset="0"/>
              </a:rPr>
              <a:t>you can download H-SAF products and PNG images older than 60 days</a:t>
            </a:r>
            <a:endParaRPr lang="it-IT" b="1" i="1" dirty="0">
              <a:latin typeface="Palatino Linotype" panose="02040502050505030304" pitchFamily="18" charset="0"/>
            </a:endParaRPr>
          </a:p>
        </p:txBody>
      </p:sp>
      <p:sp>
        <p:nvSpPr>
          <p:cNvPr id="20" name="Rettangolo 19">
            <a:extLst>
              <a:ext uri="{FF2B5EF4-FFF2-40B4-BE49-F238E27FC236}">
                <a16:creationId xmlns:a16="http://schemas.microsoft.com/office/drawing/2014/main" id="{DEB84748-E416-4958-B879-4DE2380CFD3B}"/>
              </a:ext>
            </a:extLst>
          </p:cNvPr>
          <p:cNvSpPr/>
          <p:nvPr/>
        </p:nvSpPr>
        <p:spPr>
          <a:xfrm>
            <a:off x="1716194" y="3707740"/>
            <a:ext cx="1343638" cy="338554"/>
          </a:xfrm>
          <a:prstGeom prst="rect">
            <a:avLst/>
          </a:prstGeom>
        </p:spPr>
        <p:txBody>
          <a:bodyPr wrap="none">
            <a:spAutoFit/>
          </a:bodyPr>
          <a:lstStyle/>
          <a:p>
            <a:r>
              <a:rPr lang="it-IT" sz="1600" b="1" dirty="0" err="1">
                <a:solidFill>
                  <a:srgbClr val="C00000"/>
                </a:solidFill>
                <a:latin typeface="Palatino Linotype" panose="02040502050505030304" pitchFamily="18" charset="0"/>
              </a:rPr>
              <a:t>direct</a:t>
            </a:r>
            <a:r>
              <a:rPr lang="it-IT" sz="1600" b="1" dirty="0">
                <a:solidFill>
                  <a:srgbClr val="C00000"/>
                </a:solidFill>
                <a:latin typeface="Palatino Linotype" panose="02040502050505030304" pitchFamily="18" charset="0"/>
              </a:rPr>
              <a:t> access</a:t>
            </a:r>
          </a:p>
        </p:txBody>
      </p:sp>
      <p:sp>
        <p:nvSpPr>
          <p:cNvPr id="21" name="Rettangolo 20">
            <a:extLst>
              <a:ext uri="{FF2B5EF4-FFF2-40B4-BE49-F238E27FC236}">
                <a16:creationId xmlns:a16="http://schemas.microsoft.com/office/drawing/2014/main" id="{8EB6D615-A23B-402A-B111-874E50FC32E9}"/>
              </a:ext>
            </a:extLst>
          </p:cNvPr>
          <p:cNvSpPr/>
          <p:nvPr/>
        </p:nvSpPr>
        <p:spPr>
          <a:xfrm>
            <a:off x="6228184" y="3564305"/>
            <a:ext cx="2652674" cy="584775"/>
          </a:xfrm>
          <a:prstGeom prst="rect">
            <a:avLst/>
          </a:prstGeom>
        </p:spPr>
        <p:txBody>
          <a:bodyPr wrap="square">
            <a:spAutoFit/>
          </a:bodyPr>
          <a:lstStyle/>
          <a:p>
            <a:r>
              <a:rPr lang="en-US" sz="1600" b="1" dirty="0">
                <a:solidFill>
                  <a:srgbClr val="C00000"/>
                </a:solidFill>
                <a:latin typeface="Palatino Linotype" panose="02040502050505030304" pitchFamily="18" charset="0"/>
              </a:rPr>
              <a:t>by means of an </a:t>
            </a:r>
          </a:p>
          <a:p>
            <a:r>
              <a:rPr lang="en-US" sz="1600" b="1" dirty="0">
                <a:solidFill>
                  <a:srgbClr val="C00000"/>
                </a:solidFill>
                <a:latin typeface="Palatino Linotype" panose="02040502050505030304" pitchFamily="18" charset="0"/>
              </a:rPr>
              <a:t>order-based facility(*)</a:t>
            </a:r>
            <a:endParaRPr lang="it-IT" sz="1600" b="1" dirty="0">
              <a:solidFill>
                <a:srgbClr val="C00000"/>
              </a:solidFill>
              <a:latin typeface="Palatino Linotype" panose="02040502050505030304" pitchFamily="18" charset="0"/>
            </a:endParaRPr>
          </a:p>
        </p:txBody>
      </p:sp>
      <p:sp>
        <p:nvSpPr>
          <p:cNvPr id="22" name="Rettangolo 21">
            <a:extLst>
              <a:ext uri="{FF2B5EF4-FFF2-40B4-BE49-F238E27FC236}">
                <a16:creationId xmlns:a16="http://schemas.microsoft.com/office/drawing/2014/main" id="{B626E01D-FDAD-4E13-B184-C17E5C8D6E85}"/>
              </a:ext>
            </a:extLst>
          </p:cNvPr>
          <p:cNvSpPr/>
          <p:nvPr/>
        </p:nvSpPr>
        <p:spPr>
          <a:xfrm>
            <a:off x="4683319" y="2483604"/>
            <a:ext cx="2727029" cy="338554"/>
          </a:xfrm>
          <a:prstGeom prst="rect">
            <a:avLst/>
          </a:prstGeom>
        </p:spPr>
        <p:txBody>
          <a:bodyPr wrap="none">
            <a:spAutoFit/>
          </a:bodyPr>
          <a:lstStyle/>
          <a:p>
            <a:r>
              <a:rPr lang="en-US" sz="1600" b="1" dirty="0">
                <a:solidFill>
                  <a:srgbClr val="C00000"/>
                </a:solidFill>
                <a:latin typeface="Palatino Linotype" panose="02040502050505030304" pitchFamily="18" charset="0"/>
              </a:rPr>
              <a:t>access through the account </a:t>
            </a:r>
            <a:endParaRPr lang="it-IT" sz="1600" b="1" dirty="0">
              <a:solidFill>
                <a:srgbClr val="C00000"/>
              </a:solidFill>
              <a:latin typeface="Palatino Linotype" panose="02040502050505030304" pitchFamily="18" charset="0"/>
            </a:endParaRPr>
          </a:p>
        </p:txBody>
      </p:sp>
      <p:sp>
        <p:nvSpPr>
          <p:cNvPr id="23" name="Rettangolo 22">
            <a:extLst>
              <a:ext uri="{FF2B5EF4-FFF2-40B4-BE49-F238E27FC236}">
                <a16:creationId xmlns:a16="http://schemas.microsoft.com/office/drawing/2014/main" id="{DC313E90-D6A5-4757-B715-70275265983F}"/>
              </a:ext>
            </a:extLst>
          </p:cNvPr>
          <p:cNvSpPr/>
          <p:nvPr/>
        </p:nvSpPr>
        <p:spPr>
          <a:xfrm>
            <a:off x="1691680" y="1270501"/>
            <a:ext cx="2880320" cy="584775"/>
          </a:xfrm>
          <a:prstGeom prst="rect">
            <a:avLst/>
          </a:prstGeom>
        </p:spPr>
        <p:txBody>
          <a:bodyPr wrap="square">
            <a:spAutoFit/>
          </a:bodyPr>
          <a:lstStyle/>
          <a:p>
            <a:r>
              <a:rPr lang="en-US" sz="1600" b="1" dirty="0">
                <a:solidFill>
                  <a:srgbClr val="C00000"/>
                </a:solidFill>
                <a:latin typeface="Palatino Linotype" panose="02040502050505030304" pitchFamily="18" charset="0"/>
              </a:rPr>
              <a:t>after the registration process you will get an account</a:t>
            </a:r>
            <a:endParaRPr lang="it-IT" sz="1600" b="1" dirty="0">
              <a:solidFill>
                <a:srgbClr val="C00000"/>
              </a:solidFill>
              <a:latin typeface="Palatino Linotype" panose="02040502050505030304" pitchFamily="18" charset="0"/>
            </a:endParaRPr>
          </a:p>
        </p:txBody>
      </p:sp>
      <p:sp>
        <p:nvSpPr>
          <p:cNvPr id="30" name="Rettangolo 29">
            <a:extLst>
              <a:ext uri="{FF2B5EF4-FFF2-40B4-BE49-F238E27FC236}">
                <a16:creationId xmlns:a16="http://schemas.microsoft.com/office/drawing/2014/main" id="{B79CED60-280F-4C7E-8A9D-26ADE0B89896}"/>
              </a:ext>
            </a:extLst>
          </p:cNvPr>
          <p:cNvSpPr/>
          <p:nvPr/>
        </p:nvSpPr>
        <p:spPr>
          <a:xfrm>
            <a:off x="1" y="5661248"/>
            <a:ext cx="9143996" cy="1200329"/>
          </a:xfrm>
          <a:prstGeom prst="rect">
            <a:avLst/>
          </a:prstGeom>
          <a:solidFill>
            <a:srgbClr val="FFC000"/>
          </a:solidFill>
          <a:ln>
            <a:solidFill>
              <a:schemeClr val="accent1"/>
            </a:solidFill>
          </a:ln>
        </p:spPr>
        <p:txBody>
          <a:bodyPr wrap="square">
            <a:spAutoFit/>
          </a:bodyPr>
          <a:lstStyle/>
          <a:p>
            <a:pPr algn="ctr"/>
            <a:r>
              <a:rPr lang="en-US" b="1" i="1" dirty="0">
                <a:solidFill>
                  <a:srgbClr val="000000"/>
                </a:solidFill>
                <a:latin typeface="Palatino Linotype" panose="02040502050505030304" pitchFamily="18" charset="0"/>
              </a:rPr>
              <a:t>(*) products older than 60 days are deleted from the FTP server and stored in a permanent archive accessible by submitting an order accessing to </a:t>
            </a:r>
            <a:r>
              <a:rPr lang="en-US" b="1" i="1" dirty="0">
                <a:solidFill>
                  <a:srgbClr val="000000"/>
                </a:solidFill>
                <a:latin typeface="Palatino Linotype" panose="02040502050505030304" pitchFamily="18" charset="0"/>
                <a:hlinkClick r:id="rId2"/>
              </a:rPr>
              <a:t>http://hsaf.meteoam.it/download-products/download-products-order.php</a:t>
            </a:r>
            <a:r>
              <a:rPr lang="en-US" b="1" i="1" dirty="0">
                <a:solidFill>
                  <a:srgbClr val="000000"/>
                </a:solidFill>
                <a:latin typeface="Palatino Linotype" panose="02040502050505030304" pitchFamily="18" charset="0"/>
              </a:rPr>
              <a:t> (a maximum of 10 orders per day for a total maximum size of 20GB).</a:t>
            </a:r>
            <a:endParaRPr lang="it-IT" b="1" i="1" dirty="0">
              <a:latin typeface="Palatino Linotype" panose="02040502050505030304" pitchFamily="18" charset="0"/>
            </a:endParaRPr>
          </a:p>
        </p:txBody>
      </p:sp>
      <p:sp>
        <p:nvSpPr>
          <p:cNvPr id="3" name="Segnaposto numero diapositiva 2">
            <a:extLst>
              <a:ext uri="{FF2B5EF4-FFF2-40B4-BE49-F238E27FC236}">
                <a16:creationId xmlns:a16="http://schemas.microsoft.com/office/drawing/2014/main" id="{2B911F23-F582-41FB-8A38-D1D127A21FB5}"/>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11</a:t>
            </a:fld>
            <a:endParaRPr lang="it-IT" dirty="0"/>
          </a:p>
        </p:txBody>
      </p:sp>
    </p:spTree>
    <p:extLst>
      <p:ext uri="{BB962C8B-B14F-4D97-AF65-F5344CB8AC3E}">
        <p14:creationId xmlns:p14="http://schemas.microsoft.com/office/powerpoint/2010/main" val="46563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6" grpId="0" animBg="1"/>
      <p:bldP spid="7" grpId="0" animBg="1"/>
      <p:bldP spid="8" grpId="0" animBg="1"/>
      <p:bldP spid="9" grpId="0" animBg="1"/>
      <p:bldP spid="10" grpId="0" animBg="1"/>
      <p:bldP spid="18" grpId="0"/>
      <p:bldP spid="19" grpId="0"/>
      <p:bldP spid="20" grpId="0"/>
      <p:bldP spid="21" grpId="0"/>
      <p:bldP spid="22" grpId="0"/>
      <p:bldP spid="23" grpId="0"/>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0" y="1"/>
            <a:ext cx="9144000" cy="538491"/>
          </a:xfrm>
        </p:spPr>
        <p:txBody>
          <a:bodyPr>
            <a:normAutofit fontScale="90000"/>
          </a:bodyPr>
          <a:lstStyle/>
          <a:p>
            <a:r>
              <a:rPr lang="en-US" sz="3600" b="1" dirty="0">
                <a:solidFill>
                  <a:srgbClr val="C00000"/>
                </a:solidFill>
                <a:latin typeface="Palatino Linotype" panose="02040502050505030304" pitchFamily="18" charset="0"/>
              </a:rPr>
              <a:t>How to download H-SAF products</a:t>
            </a:r>
            <a:endParaRPr lang="it-IT" sz="3600" b="1" dirty="0">
              <a:solidFill>
                <a:srgbClr val="C00000"/>
              </a:solidFill>
              <a:latin typeface="Palatino Linotype" panose="02040502050505030304" pitchFamily="18" charset="0"/>
            </a:endParaRPr>
          </a:p>
        </p:txBody>
      </p:sp>
      <p:sp>
        <p:nvSpPr>
          <p:cNvPr id="24" name="CasellaDiTesto 23">
            <a:extLst>
              <a:ext uri="{FF2B5EF4-FFF2-40B4-BE49-F238E27FC236}">
                <a16:creationId xmlns:a16="http://schemas.microsoft.com/office/drawing/2014/main" id="{9987EAEB-CB19-431A-A3E0-E2C02652AC3D}"/>
              </a:ext>
            </a:extLst>
          </p:cNvPr>
          <p:cNvSpPr txBox="1"/>
          <p:nvPr/>
        </p:nvSpPr>
        <p:spPr>
          <a:xfrm>
            <a:off x="35496" y="692696"/>
            <a:ext cx="9108504" cy="707886"/>
          </a:xfrm>
          <a:prstGeom prst="rect">
            <a:avLst/>
          </a:prstGeom>
          <a:noFill/>
        </p:spPr>
        <p:txBody>
          <a:bodyPr wrap="square" rtlCol="0">
            <a:spAutoFit/>
          </a:bodyPr>
          <a:lstStyle/>
          <a:p>
            <a:r>
              <a:rPr lang="en-US" sz="2400" b="1" dirty="0">
                <a:latin typeface="Palatino Linotype" panose="02040502050505030304" pitchFamily="18" charset="0"/>
              </a:rPr>
              <a:t>Connect to the H-SAF Download Centre: </a:t>
            </a:r>
            <a:r>
              <a:rPr lang="en-US" sz="1600" b="1" u="sng" dirty="0">
                <a:solidFill>
                  <a:srgbClr val="C00000"/>
                </a:solidFill>
                <a:latin typeface="Palatino Linotype" panose="02040502050505030304" pitchFamily="18" charset="0"/>
                <a:hlinkClick r:id="rId2">
                  <a:extLst>
                    <a:ext uri="{A12FA001-AC4F-418D-AE19-62706E023703}">
                      <ahyp:hlinkClr xmlns:ahyp="http://schemas.microsoft.com/office/drawing/2018/hyperlinkcolor" val="tx"/>
                    </a:ext>
                  </a:extLst>
                </a:hlinkClick>
              </a:rPr>
              <a:t>http://hsaf.meteoam.it/download-products/download-products-order.php</a:t>
            </a:r>
            <a:r>
              <a:rPr lang="it-IT" sz="1600" b="1" dirty="0">
                <a:solidFill>
                  <a:srgbClr val="C00000"/>
                </a:solidFill>
                <a:latin typeface="Palatino Linotype" panose="02040502050505030304" pitchFamily="18" charset="0"/>
              </a:rPr>
              <a:t> </a:t>
            </a:r>
          </a:p>
        </p:txBody>
      </p:sp>
      <p:pic>
        <p:nvPicPr>
          <p:cNvPr id="4" name="Immagine 3">
            <a:extLst>
              <a:ext uri="{FF2B5EF4-FFF2-40B4-BE49-F238E27FC236}">
                <a16:creationId xmlns:a16="http://schemas.microsoft.com/office/drawing/2014/main" id="{D4E817CC-470B-4AB4-9C0D-FDCBFB67D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2816"/>
            <a:ext cx="9144000" cy="3149653"/>
          </a:xfrm>
          <a:prstGeom prst="rect">
            <a:avLst/>
          </a:prstGeom>
        </p:spPr>
      </p:pic>
      <p:sp>
        <p:nvSpPr>
          <p:cNvPr id="25" name="Figura a mano libera: forma 24">
            <a:extLst>
              <a:ext uri="{FF2B5EF4-FFF2-40B4-BE49-F238E27FC236}">
                <a16:creationId xmlns:a16="http://schemas.microsoft.com/office/drawing/2014/main" id="{F35D39EB-BF60-47C7-9667-3868B8FE08A9}"/>
              </a:ext>
            </a:extLst>
          </p:cNvPr>
          <p:cNvSpPr/>
          <p:nvPr/>
        </p:nvSpPr>
        <p:spPr>
          <a:xfrm>
            <a:off x="7163631" y="1700808"/>
            <a:ext cx="504713" cy="338554"/>
          </a:xfrm>
          <a:custGeom>
            <a:avLst/>
            <a:gdLst>
              <a:gd name="connsiteX0" fmla="*/ 10610 w 538963"/>
              <a:gd name="connsiteY0" fmla="*/ 128577 h 325146"/>
              <a:gd name="connsiteX1" fmla="*/ 215005 w 538963"/>
              <a:gd name="connsiteY1" fmla="*/ 10243 h 325146"/>
              <a:gd name="connsiteX2" fmla="*/ 451673 w 538963"/>
              <a:gd name="connsiteY2" fmla="*/ 31758 h 325146"/>
              <a:gd name="connsiteX3" fmla="*/ 537735 w 538963"/>
              <a:gd name="connsiteY3" fmla="*/ 236153 h 325146"/>
              <a:gd name="connsiteX4" fmla="*/ 397885 w 538963"/>
              <a:gd name="connsiteY4" fmla="*/ 322214 h 325146"/>
              <a:gd name="connsiteX5" fmla="*/ 161217 w 538963"/>
              <a:gd name="connsiteY5" fmla="*/ 300699 h 325146"/>
              <a:gd name="connsiteX6" fmla="*/ 42883 w 538963"/>
              <a:gd name="connsiteY6" fmla="*/ 257668 h 325146"/>
              <a:gd name="connsiteX7" fmla="*/ 10610 w 538963"/>
              <a:gd name="connsiteY7" fmla="*/ 128577 h 3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963" h="325146">
                <a:moveTo>
                  <a:pt x="10610" y="128577"/>
                </a:moveTo>
                <a:cubicBezTo>
                  <a:pt x="39297" y="87339"/>
                  <a:pt x="141495" y="26379"/>
                  <a:pt x="215005" y="10243"/>
                </a:cubicBezTo>
                <a:cubicBezTo>
                  <a:pt x="288516" y="-5894"/>
                  <a:pt x="397885" y="-5894"/>
                  <a:pt x="451673" y="31758"/>
                </a:cubicBezTo>
                <a:cubicBezTo>
                  <a:pt x="505461" y="69410"/>
                  <a:pt x="546700" y="187744"/>
                  <a:pt x="537735" y="236153"/>
                </a:cubicBezTo>
                <a:cubicBezTo>
                  <a:pt x="528770" y="284562"/>
                  <a:pt x="460638" y="311456"/>
                  <a:pt x="397885" y="322214"/>
                </a:cubicBezTo>
                <a:cubicBezTo>
                  <a:pt x="335132" y="332972"/>
                  <a:pt x="220384" y="311457"/>
                  <a:pt x="161217" y="300699"/>
                </a:cubicBezTo>
                <a:cubicBezTo>
                  <a:pt x="102050" y="289941"/>
                  <a:pt x="67984" y="284562"/>
                  <a:pt x="42883" y="257668"/>
                </a:cubicBezTo>
                <a:cubicBezTo>
                  <a:pt x="17782" y="230774"/>
                  <a:pt x="-18077" y="169815"/>
                  <a:pt x="10610" y="128577"/>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6" name="Connettore 2 25">
            <a:extLst>
              <a:ext uri="{FF2B5EF4-FFF2-40B4-BE49-F238E27FC236}">
                <a16:creationId xmlns:a16="http://schemas.microsoft.com/office/drawing/2014/main" id="{DED0C94E-9FD9-420D-A86D-C30AEEF0E06E}"/>
              </a:ext>
            </a:extLst>
          </p:cNvPr>
          <p:cNvCxnSpPr>
            <a:cxnSpLocks/>
          </p:cNvCxnSpPr>
          <p:nvPr/>
        </p:nvCxnSpPr>
        <p:spPr>
          <a:xfrm flipV="1">
            <a:off x="6732240" y="1916832"/>
            <a:ext cx="359383" cy="1553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9184A903-0742-4A66-88C4-185FC1EA5E6E}"/>
              </a:ext>
            </a:extLst>
          </p:cNvPr>
          <p:cNvSpPr txBox="1"/>
          <p:nvPr/>
        </p:nvSpPr>
        <p:spPr>
          <a:xfrm>
            <a:off x="4139952" y="1772816"/>
            <a:ext cx="2808312" cy="584775"/>
          </a:xfrm>
          <a:prstGeom prst="rect">
            <a:avLst/>
          </a:prstGeom>
          <a:noFill/>
        </p:spPr>
        <p:txBody>
          <a:bodyPr wrap="square" rtlCol="0">
            <a:spAutoFit/>
          </a:bodyPr>
          <a:lstStyle/>
          <a:p>
            <a:r>
              <a:rPr lang="en-US" sz="1600" b="1">
                <a:solidFill>
                  <a:srgbClr val="FF0000"/>
                </a:solidFill>
                <a:latin typeface="Palatino Linotype" panose="02040502050505030304" pitchFamily="18" charset="0"/>
              </a:rPr>
              <a:t>click </a:t>
            </a:r>
            <a:r>
              <a:rPr lang="en-US" sz="1600" b="1" dirty="0">
                <a:solidFill>
                  <a:srgbClr val="FF0000"/>
                </a:solidFill>
                <a:latin typeface="Palatino Linotype" panose="02040502050505030304" pitchFamily="18" charset="0"/>
              </a:rPr>
              <a:t>on “login” and enter user name and password</a:t>
            </a:r>
            <a:endParaRPr lang="it-IT" sz="1600" b="1" dirty="0">
              <a:solidFill>
                <a:srgbClr val="FF0000"/>
              </a:solidFill>
              <a:latin typeface="Palatino Linotype" panose="02040502050505030304" pitchFamily="18" charset="0"/>
            </a:endParaRPr>
          </a:p>
        </p:txBody>
      </p:sp>
      <p:pic>
        <p:nvPicPr>
          <p:cNvPr id="29" name="Immagine 28">
            <a:extLst>
              <a:ext uri="{FF2B5EF4-FFF2-40B4-BE49-F238E27FC236}">
                <a16:creationId xmlns:a16="http://schemas.microsoft.com/office/drawing/2014/main" id="{13E8CB30-D042-40D4-A03C-D6A3593AD687}"/>
              </a:ext>
            </a:extLst>
          </p:cNvPr>
          <p:cNvPicPr>
            <a:picLocks noChangeAspect="1"/>
          </p:cNvPicPr>
          <p:nvPr/>
        </p:nvPicPr>
        <p:blipFill rotWithShape="1">
          <a:blip r:embed="rId4">
            <a:extLst>
              <a:ext uri="{28A0092B-C50C-407E-A947-70E740481C1C}">
                <a14:useLocalDpi xmlns:a14="http://schemas.microsoft.com/office/drawing/2010/main" val="0"/>
              </a:ext>
            </a:extLst>
          </a:blip>
          <a:srcRect t="38155" r="46026"/>
          <a:stretch/>
        </p:blipFill>
        <p:spPr>
          <a:xfrm>
            <a:off x="42231" y="5157192"/>
            <a:ext cx="4889810" cy="1296144"/>
          </a:xfrm>
          <a:prstGeom prst="rect">
            <a:avLst/>
          </a:prstGeom>
        </p:spPr>
      </p:pic>
      <p:sp>
        <p:nvSpPr>
          <p:cNvPr id="31" name="Rettangolo 30">
            <a:extLst>
              <a:ext uri="{FF2B5EF4-FFF2-40B4-BE49-F238E27FC236}">
                <a16:creationId xmlns:a16="http://schemas.microsoft.com/office/drawing/2014/main" id="{0DE5A7E6-645C-422E-8C81-172EE1398E06}"/>
              </a:ext>
            </a:extLst>
          </p:cNvPr>
          <p:cNvSpPr/>
          <p:nvPr/>
        </p:nvSpPr>
        <p:spPr>
          <a:xfrm>
            <a:off x="755576" y="5157192"/>
            <a:ext cx="1728192"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solidFill>
                  <a:schemeClr val="tx1"/>
                </a:solidFill>
                <a:latin typeface="Palatino Linotype" panose="02040502050505030304" pitchFamily="18" charset="0"/>
              </a:rPr>
              <a:t>Name </a:t>
            </a:r>
            <a:r>
              <a:rPr lang="it-IT" sz="1600" dirty="0" err="1">
                <a:solidFill>
                  <a:schemeClr val="tx1"/>
                </a:solidFill>
                <a:latin typeface="Palatino Linotype" panose="02040502050505030304" pitchFamily="18" charset="0"/>
              </a:rPr>
              <a:t>Surname</a:t>
            </a:r>
            <a:endParaRPr lang="it-IT" sz="1600" dirty="0">
              <a:solidFill>
                <a:schemeClr val="tx1"/>
              </a:solidFill>
              <a:latin typeface="Palatino Linotype" panose="02040502050505030304" pitchFamily="18" charset="0"/>
            </a:endParaRPr>
          </a:p>
        </p:txBody>
      </p:sp>
      <p:sp>
        <p:nvSpPr>
          <p:cNvPr id="32" name="Rettangolo 31">
            <a:extLst>
              <a:ext uri="{FF2B5EF4-FFF2-40B4-BE49-F238E27FC236}">
                <a16:creationId xmlns:a16="http://schemas.microsoft.com/office/drawing/2014/main" id="{0FCBE28D-E73A-457A-8BA1-09AEBB63A711}"/>
              </a:ext>
            </a:extLst>
          </p:cNvPr>
          <p:cNvSpPr/>
          <p:nvPr/>
        </p:nvSpPr>
        <p:spPr>
          <a:xfrm>
            <a:off x="1547664" y="5517232"/>
            <a:ext cx="2088232"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Rettangolo 32">
            <a:extLst>
              <a:ext uri="{FF2B5EF4-FFF2-40B4-BE49-F238E27FC236}">
                <a16:creationId xmlns:a16="http://schemas.microsoft.com/office/drawing/2014/main" id="{64F2067C-5184-40B2-8D97-D825C81A4EFE}"/>
              </a:ext>
            </a:extLst>
          </p:cNvPr>
          <p:cNvSpPr/>
          <p:nvPr/>
        </p:nvSpPr>
        <p:spPr>
          <a:xfrm>
            <a:off x="1547664" y="5363028"/>
            <a:ext cx="2088232"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solidFill>
                  <a:schemeClr val="tx1"/>
                </a:solidFill>
                <a:latin typeface="Palatino Linotype" panose="02040502050505030304" pitchFamily="18" charset="0"/>
              </a:rPr>
              <a:t>User name</a:t>
            </a:r>
          </a:p>
        </p:txBody>
      </p:sp>
      <p:cxnSp>
        <p:nvCxnSpPr>
          <p:cNvPr id="35" name="Connettore 2 34">
            <a:extLst>
              <a:ext uri="{FF2B5EF4-FFF2-40B4-BE49-F238E27FC236}">
                <a16:creationId xmlns:a16="http://schemas.microsoft.com/office/drawing/2014/main" id="{8DF54D6F-06BC-4E4F-94DA-3CD1993A89E1}"/>
              </a:ext>
            </a:extLst>
          </p:cNvPr>
          <p:cNvCxnSpPr>
            <a:cxnSpLocks/>
          </p:cNvCxnSpPr>
          <p:nvPr/>
        </p:nvCxnSpPr>
        <p:spPr>
          <a:xfrm flipH="1">
            <a:off x="5004048" y="6237312"/>
            <a:ext cx="44716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Freccia in giù 36">
            <a:extLst>
              <a:ext uri="{FF2B5EF4-FFF2-40B4-BE49-F238E27FC236}">
                <a16:creationId xmlns:a16="http://schemas.microsoft.com/office/drawing/2014/main" id="{C656748B-8D76-498E-AB0E-E9291F4A46C5}"/>
              </a:ext>
            </a:extLst>
          </p:cNvPr>
          <p:cNvSpPr/>
          <p:nvPr/>
        </p:nvSpPr>
        <p:spPr>
          <a:xfrm>
            <a:off x="4329684" y="1412776"/>
            <a:ext cx="484632" cy="36004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Freccia in giù 37">
            <a:extLst>
              <a:ext uri="{FF2B5EF4-FFF2-40B4-BE49-F238E27FC236}">
                <a16:creationId xmlns:a16="http://schemas.microsoft.com/office/drawing/2014/main" id="{6EEA535C-A3E2-4C3E-B3E2-3F0D4084854E}"/>
              </a:ext>
            </a:extLst>
          </p:cNvPr>
          <p:cNvSpPr/>
          <p:nvPr/>
        </p:nvSpPr>
        <p:spPr>
          <a:xfrm>
            <a:off x="4329684" y="4797152"/>
            <a:ext cx="484632" cy="36004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Segnaposto data 7">
            <a:extLst>
              <a:ext uri="{FF2B5EF4-FFF2-40B4-BE49-F238E27FC236}">
                <a16:creationId xmlns:a16="http://schemas.microsoft.com/office/drawing/2014/main" id="{91DD0F15-CE4D-4503-AF7A-8F940F62800F}"/>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3" name="Segnaposto numero diapositiva 2">
            <a:extLst>
              <a:ext uri="{FF2B5EF4-FFF2-40B4-BE49-F238E27FC236}">
                <a16:creationId xmlns:a16="http://schemas.microsoft.com/office/drawing/2014/main" id="{F995FB9A-EFC6-4A7C-A44A-2B9239357E0F}"/>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12</a:t>
            </a:fld>
            <a:endParaRPr lang="it-IT"/>
          </a:p>
        </p:txBody>
      </p:sp>
    </p:spTree>
    <p:extLst>
      <p:ext uri="{BB962C8B-B14F-4D97-AF65-F5344CB8AC3E}">
        <p14:creationId xmlns:p14="http://schemas.microsoft.com/office/powerpoint/2010/main" val="1406119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0" y="1"/>
            <a:ext cx="9144000" cy="527193"/>
          </a:xfrm>
        </p:spPr>
        <p:txBody>
          <a:bodyPr>
            <a:normAutofit fontScale="90000"/>
          </a:bodyPr>
          <a:lstStyle/>
          <a:p>
            <a:r>
              <a:rPr lang="en-US" sz="3600" b="1" dirty="0">
                <a:solidFill>
                  <a:srgbClr val="C00000"/>
                </a:solidFill>
                <a:latin typeface="Palatino Linotype" panose="02040502050505030304" pitchFamily="18" charset="0"/>
              </a:rPr>
              <a:t>How to download H-SAF products</a:t>
            </a:r>
            <a:endParaRPr lang="it-IT" sz="3600" b="1" dirty="0">
              <a:solidFill>
                <a:srgbClr val="C00000"/>
              </a:solidFill>
              <a:latin typeface="Palatino Linotype" panose="02040502050505030304" pitchFamily="18" charset="0"/>
            </a:endParaRPr>
          </a:p>
        </p:txBody>
      </p:sp>
      <p:pic>
        <p:nvPicPr>
          <p:cNvPr id="17" name="Immagine 16">
            <a:extLst>
              <a:ext uri="{FF2B5EF4-FFF2-40B4-BE49-F238E27FC236}">
                <a16:creationId xmlns:a16="http://schemas.microsoft.com/office/drawing/2014/main" id="{EC008EE3-6F91-4B1E-B9FC-380803B0D643}"/>
              </a:ext>
            </a:extLst>
          </p:cNvPr>
          <p:cNvPicPr>
            <a:picLocks noChangeAspect="1"/>
          </p:cNvPicPr>
          <p:nvPr/>
        </p:nvPicPr>
        <p:blipFill rotWithShape="1">
          <a:blip r:embed="rId2">
            <a:extLst>
              <a:ext uri="{28A0092B-C50C-407E-A947-70E740481C1C}">
                <a14:useLocalDpi xmlns:a14="http://schemas.microsoft.com/office/drawing/2010/main" val="0"/>
              </a:ext>
            </a:extLst>
          </a:blip>
          <a:srcRect l="5113" t="4250" r="5900" b="44748"/>
          <a:stretch/>
        </p:blipFill>
        <p:spPr>
          <a:xfrm>
            <a:off x="467544" y="883013"/>
            <a:ext cx="8136904" cy="1728192"/>
          </a:xfrm>
          <a:prstGeom prst="rect">
            <a:avLst/>
          </a:prstGeom>
        </p:spPr>
      </p:pic>
      <p:cxnSp>
        <p:nvCxnSpPr>
          <p:cNvPr id="10" name="Connettore 2 9">
            <a:extLst>
              <a:ext uri="{FF2B5EF4-FFF2-40B4-BE49-F238E27FC236}">
                <a16:creationId xmlns:a16="http://schemas.microsoft.com/office/drawing/2014/main" id="{BA6E5FF6-A91C-42FF-9D96-38991D35DCA8}"/>
              </a:ext>
            </a:extLst>
          </p:cNvPr>
          <p:cNvCxnSpPr>
            <a:cxnSpLocks/>
          </p:cNvCxnSpPr>
          <p:nvPr/>
        </p:nvCxnSpPr>
        <p:spPr>
          <a:xfrm flipH="1">
            <a:off x="4139952" y="2203800"/>
            <a:ext cx="44716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Immagine 7">
            <a:extLst>
              <a:ext uri="{FF2B5EF4-FFF2-40B4-BE49-F238E27FC236}">
                <a16:creationId xmlns:a16="http://schemas.microsoft.com/office/drawing/2014/main" id="{B29694DC-BB83-43D7-AC57-C081096FA1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33398"/>
            <a:ext cx="9144000" cy="2931906"/>
          </a:xfrm>
          <a:prstGeom prst="rect">
            <a:avLst/>
          </a:prstGeom>
        </p:spPr>
      </p:pic>
      <p:sp>
        <p:nvSpPr>
          <p:cNvPr id="18" name="Freccia in giù 17">
            <a:extLst>
              <a:ext uri="{FF2B5EF4-FFF2-40B4-BE49-F238E27FC236}">
                <a16:creationId xmlns:a16="http://schemas.microsoft.com/office/drawing/2014/main" id="{3C6ED563-5DC9-45F6-B890-08B86F51A94A}"/>
              </a:ext>
            </a:extLst>
          </p:cNvPr>
          <p:cNvSpPr/>
          <p:nvPr/>
        </p:nvSpPr>
        <p:spPr>
          <a:xfrm>
            <a:off x="4355976" y="2729342"/>
            <a:ext cx="484632" cy="36004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0" name="Connettore 2 19">
            <a:extLst>
              <a:ext uri="{FF2B5EF4-FFF2-40B4-BE49-F238E27FC236}">
                <a16:creationId xmlns:a16="http://schemas.microsoft.com/office/drawing/2014/main" id="{0694BD93-3240-4763-83FC-3F6CEA7A6CB4}"/>
              </a:ext>
            </a:extLst>
          </p:cNvPr>
          <p:cNvCxnSpPr>
            <a:cxnSpLocks/>
          </p:cNvCxnSpPr>
          <p:nvPr/>
        </p:nvCxnSpPr>
        <p:spPr>
          <a:xfrm flipH="1">
            <a:off x="7164288" y="4464496"/>
            <a:ext cx="44716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Figura a mano libera: forma 20">
            <a:extLst>
              <a:ext uri="{FF2B5EF4-FFF2-40B4-BE49-F238E27FC236}">
                <a16:creationId xmlns:a16="http://schemas.microsoft.com/office/drawing/2014/main" id="{3530A071-A41B-41D6-9697-1BDAC17415D7}"/>
              </a:ext>
            </a:extLst>
          </p:cNvPr>
          <p:cNvSpPr/>
          <p:nvPr/>
        </p:nvSpPr>
        <p:spPr>
          <a:xfrm>
            <a:off x="5868144" y="4269958"/>
            <a:ext cx="1224136" cy="338554"/>
          </a:xfrm>
          <a:custGeom>
            <a:avLst/>
            <a:gdLst>
              <a:gd name="connsiteX0" fmla="*/ 10610 w 538963"/>
              <a:gd name="connsiteY0" fmla="*/ 128577 h 325146"/>
              <a:gd name="connsiteX1" fmla="*/ 215005 w 538963"/>
              <a:gd name="connsiteY1" fmla="*/ 10243 h 325146"/>
              <a:gd name="connsiteX2" fmla="*/ 451673 w 538963"/>
              <a:gd name="connsiteY2" fmla="*/ 31758 h 325146"/>
              <a:gd name="connsiteX3" fmla="*/ 537735 w 538963"/>
              <a:gd name="connsiteY3" fmla="*/ 236153 h 325146"/>
              <a:gd name="connsiteX4" fmla="*/ 397885 w 538963"/>
              <a:gd name="connsiteY4" fmla="*/ 322214 h 325146"/>
              <a:gd name="connsiteX5" fmla="*/ 161217 w 538963"/>
              <a:gd name="connsiteY5" fmla="*/ 300699 h 325146"/>
              <a:gd name="connsiteX6" fmla="*/ 42883 w 538963"/>
              <a:gd name="connsiteY6" fmla="*/ 257668 h 325146"/>
              <a:gd name="connsiteX7" fmla="*/ 10610 w 538963"/>
              <a:gd name="connsiteY7" fmla="*/ 128577 h 3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963" h="325146">
                <a:moveTo>
                  <a:pt x="10610" y="128577"/>
                </a:moveTo>
                <a:cubicBezTo>
                  <a:pt x="39297" y="87339"/>
                  <a:pt x="141495" y="26379"/>
                  <a:pt x="215005" y="10243"/>
                </a:cubicBezTo>
                <a:cubicBezTo>
                  <a:pt x="288516" y="-5894"/>
                  <a:pt x="397885" y="-5894"/>
                  <a:pt x="451673" y="31758"/>
                </a:cubicBezTo>
                <a:cubicBezTo>
                  <a:pt x="505461" y="69410"/>
                  <a:pt x="546700" y="187744"/>
                  <a:pt x="537735" y="236153"/>
                </a:cubicBezTo>
                <a:cubicBezTo>
                  <a:pt x="528770" y="284562"/>
                  <a:pt x="460638" y="311456"/>
                  <a:pt x="397885" y="322214"/>
                </a:cubicBezTo>
                <a:cubicBezTo>
                  <a:pt x="335132" y="332972"/>
                  <a:pt x="220384" y="311457"/>
                  <a:pt x="161217" y="300699"/>
                </a:cubicBezTo>
                <a:cubicBezTo>
                  <a:pt x="102050" y="289941"/>
                  <a:pt x="67984" y="284562"/>
                  <a:pt x="42883" y="257668"/>
                </a:cubicBezTo>
                <a:cubicBezTo>
                  <a:pt x="17782" y="230774"/>
                  <a:pt x="-18077" y="169815"/>
                  <a:pt x="10610" y="128577"/>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3A1B4CAE-C44F-45BE-B074-2F89B6D6D635}"/>
              </a:ext>
            </a:extLst>
          </p:cNvPr>
          <p:cNvSpPr txBox="1"/>
          <p:nvPr/>
        </p:nvSpPr>
        <p:spPr>
          <a:xfrm>
            <a:off x="107504" y="4608512"/>
            <a:ext cx="2541080" cy="338554"/>
          </a:xfrm>
          <a:prstGeom prst="rect">
            <a:avLst/>
          </a:prstGeom>
          <a:noFill/>
        </p:spPr>
        <p:txBody>
          <a:bodyPr wrap="none" rtlCol="0">
            <a:spAutoFit/>
          </a:bodyPr>
          <a:lstStyle/>
          <a:p>
            <a:r>
              <a:rPr lang="it-IT" sz="1600" b="1" dirty="0">
                <a:solidFill>
                  <a:srgbClr val="FF0000"/>
                </a:solidFill>
                <a:latin typeface="Palatino Linotype" panose="02040502050505030304" pitchFamily="18" charset="0"/>
              </a:rPr>
              <a:t>clic on the input text area</a:t>
            </a:r>
          </a:p>
        </p:txBody>
      </p:sp>
      <p:sp>
        <p:nvSpPr>
          <p:cNvPr id="23" name="CasellaDiTesto 22">
            <a:extLst>
              <a:ext uri="{FF2B5EF4-FFF2-40B4-BE49-F238E27FC236}">
                <a16:creationId xmlns:a16="http://schemas.microsoft.com/office/drawing/2014/main" id="{1CA751B3-DBAF-4115-AA73-6E270697A10D}"/>
              </a:ext>
            </a:extLst>
          </p:cNvPr>
          <p:cNvSpPr txBox="1"/>
          <p:nvPr/>
        </p:nvSpPr>
        <p:spPr>
          <a:xfrm>
            <a:off x="4672646" y="3666510"/>
            <a:ext cx="2635658" cy="338554"/>
          </a:xfrm>
          <a:prstGeom prst="rect">
            <a:avLst/>
          </a:prstGeom>
          <a:noFill/>
        </p:spPr>
        <p:txBody>
          <a:bodyPr wrap="none" rtlCol="0">
            <a:spAutoFit/>
          </a:bodyPr>
          <a:lstStyle/>
          <a:p>
            <a:r>
              <a:rPr lang="it-IT" sz="1600" b="1" dirty="0">
                <a:solidFill>
                  <a:srgbClr val="FF0000"/>
                </a:solidFill>
                <a:latin typeface="Palatino Linotype" panose="02040502050505030304" pitchFamily="18" charset="0"/>
              </a:rPr>
              <a:t>clic on the drop-down box</a:t>
            </a:r>
          </a:p>
        </p:txBody>
      </p:sp>
      <p:cxnSp>
        <p:nvCxnSpPr>
          <p:cNvPr id="28" name="Connettore 2 27">
            <a:extLst>
              <a:ext uri="{FF2B5EF4-FFF2-40B4-BE49-F238E27FC236}">
                <a16:creationId xmlns:a16="http://schemas.microsoft.com/office/drawing/2014/main" id="{99051B69-F355-458D-AC66-CD2227E7968E}"/>
              </a:ext>
            </a:extLst>
          </p:cNvPr>
          <p:cNvCxnSpPr>
            <a:cxnSpLocks/>
          </p:cNvCxnSpPr>
          <p:nvPr/>
        </p:nvCxnSpPr>
        <p:spPr>
          <a:xfrm flipH="1">
            <a:off x="2267744" y="3649500"/>
            <a:ext cx="308832" cy="3109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651286A3-4354-4873-9B2D-4CD316371505}"/>
              </a:ext>
            </a:extLst>
          </p:cNvPr>
          <p:cNvCxnSpPr>
            <a:cxnSpLocks/>
          </p:cNvCxnSpPr>
          <p:nvPr/>
        </p:nvCxnSpPr>
        <p:spPr>
          <a:xfrm>
            <a:off x="5436096" y="3983348"/>
            <a:ext cx="0" cy="4091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CasellaDiTesto 35">
            <a:extLst>
              <a:ext uri="{FF2B5EF4-FFF2-40B4-BE49-F238E27FC236}">
                <a16:creationId xmlns:a16="http://schemas.microsoft.com/office/drawing/2014/main" id="{774EF46F-FA09-47D6-89B6-8FC563BB1DC8}"/>
              </a:ext>
            </a:extLst>
          </p:cNvPr>
          <p:cNvSpPr txBox="1"/>
          <p:nvPr/>
        </p:nvSpPr>
        <p:spPr>
          <a:xfrm>
            <a:off x="1547664" y="3333854"/>
            <a:ext cx="2635658" cy="338554"/>
          </a:xfrm>
          <a:prstGeom prst="rect">
            <a:avLst/>
          </a:prstGeom>
          <a:noFill/>
        </p:spPr>
        <p:txBody>
          <a:bodyPr wrap="none" rtlCol="0">
            <a:spAutoFit/>
          </a:bodyPr>
          <a:lstStyle/>
          <a:p>
            <a:r>
              <a:rPr lang="it-IT" sz="1600" b="1" dirty="0">
                <a:solidFill>
                  <a:srgbClr val="FF0000"/>
                </a:solidFill>
                <a:latin typeface="Palatino Linotype" panose="02040502050505030304" pitchFamily="18" charset="0"/>
              </a:rPr>
              <a:t>clic on the drop-down box</a:t>
            </a:r>
          </a:p>
        </p:txBody>
      </p:sp>
      <p:cxnSp>
        <p:nvCxnSpPr>
          <p:cNvPr id="40" name="Connettore 2 39">
            <a:extLst>
              <a:ext uri="{FF2B5EF4-FFF2-40B4-BE49-F238E27FC236}">
                <a16:creationId xmlns:a16="http://schemas.microsoft.com/office/drawing/2014/main" id="{0957F1B2-7DF9-4488-AD45-DB2102562F47}"/>
              </a:ext>
            </a:extLst>
          </p:cNvPr>
          <p:cNvCxnSpPr>
            <a:cxnSpLocks/>
          </p:cNvCxnSpPr>
          <p:nvPr/>
        </p:nvCxnSpPr>
        <p:spPr>
          <a:xfrm flipV="1">
            <a:off x="2580920" y="4439235"/>
            <a:ext cx="813348" cy="3540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CasellaDiTesto 43">
            <a:extLst>
              <a:ext uri="{FF2B5EF4-FFF2-40B4-BE49-F238E27FC236}">
                <a16:creationId xmlns:a16="http://schemas.microsoft.com/office/drawing/2014/main" id="{4F15A3EE-AE1C-4E3B-950B-8B2EECF1F2B9}"/>
              </a:ext>
            </a:extLst>
          </p:cNvPr>
          <p:cNvSpPr txBox="1"/>
          <p:nvPr/>
        </p:nvSpPr>
        <p:spPr>
          <a:xfrm>
            <a:off x="1245978" y="3312368"/>
            <a:ext cx="301686" cy="369332"/>
          </a:xfrm>
          <a:prstGeom prst="rect">
            <a:avLst/>
          </a:prstGeom>
          <a:solidFill>
            <a:srgbClr val="FFC000"/>
          </a:solidFill>
          <a:ln w="25400">
            <a:solidFill>
              <a:schemeClr val="accent1"/>
            </a:solidFill>
          </a:ln>
        </p:spPr>
        <p:txBody>
          <a:bodyPr wrap="none" rtlCol="0">
            <a:spAutoFit/>
          </a:bodyPr>
          <a:lstStyle/>
          <a:p>
            <a:r>
              <a:rPr lang="it-IT" b="1" dirty="0"/>
              <a:t>1</a:t>
            </a:r>
          </a:p>
        </p:txBody>
      </p:sp>
      <p:sp>
        <p:nvSpPr>
          <p:cNvPr id="45" name="CasellaDiTesto 44">
            <a:extLst>
              <a:ext uri="{FF2B5EF4-FFF2-40B4-BE49-F238E27FC236}">
                <a16:creationId xmlns:a16="http://schemas.microsoft.com/office/drawing/2014/main" id="{A6BCE58B-1D31-4527-941A-4320CD30F8AE}"/>
              </a:ext>
            </a:extLst>
          </p:cNvPr>
          <p:cNvSpPr txBox="1"/>
          <p:nvPr/>
        </p:nvSpPr>
        <p:spPr>
          <a:xfrm>
            <a:off x="2830154" y="4743236"/>
            <a:ext cx="301686" cy="369332"/>
          </a:xfrm>
          <a:prstGeom prst="rect">
            <a:avLst/>
          </a:prstGeom>
          <a:solidFill>
            <a:srgbClr val="FFC000"/>
          </a:solidFill>
          <a:ln w="25400">
            <a:solidFill>
              <a:schemeClr val="accent1"/>
            </a:solidFill>
          </a:ln>
        </p:spPr>
        <p:txBody>
          <a:bodyPr wrap="none" rtlCol="0">
            <a:spAutoFit/>
          </a:bodyPr>
          <a:lstStyle/>
          <a:p>
            <a:r>
              <a:rPr lang="it-IT" b="1" dirty="0"/>
              <a:t>2</a:t>
            </a:r>
          </a:p>
        </p:txBody>
      </p:sp>
      <p:sp>
        <p:nvSpPr>
          <p:cNvPr id="46" name="CasellaDiTesto 45">
            <a:extLst>
              <a:ext uri="{FF2B5EF4-FFF2-40B4-BE49-F238E27FC236}">
                <a16:creationId xmlns:a16="http://schemas.microsoft.com/office/drawing/2014/main" id="{DBB1EE71-8D75-47DE-995A-2FDED72AE99B}"/>
              </a:ext>
            </a:extLst>
          </p:cNvPr>
          <p:cNvSpPr txBox="1"/>
          <p:nvPr/>
        </p:nvSpPr>
        <p:spPr>
          <a:xfrm>
            <a:off x="5062402" y="3951148"/>
            <a:ext cx="301686" cy="369332"/>
          </a:xfrm>
          <a:prstGeom prst="rect">
            <a:avLst/>
          </a:prstGeom>
          <a:solidFill>
            <a:srgbClr val="FFC000"/>
          </a:solidFill>
          <a:ln w="25400">
            <a:solidFill>
              <a:schemeClr val="accent1"/>
            </a:solidFill>
          </a:ln>
        </p:spPr>
        <p:txBody>
          <a:bodyPr wrap="none" rtlCol="0">
            <a:spAutoFit/>
          </a:bodyPr>
          <a:lstStyle/>
          <a:p>
            <a:r>
              <a:rPr lang="it-IT" b="1" dirty="0"/>
              <a:t>3</a:t>
            </a:r>
          </a:p>
        </p:txBody>
      </p:sp>
      <p:sp>
        <p:nvSpPr>
          <p:cNvPr id="47" name="CasellaDiTesto 46">
            <a:extLst>
              <a:ext uri="{FF2B5EF4-FFF2-40B4-BE49-F238E27FC236}">
                <a16:creationId xmlns:a16="http://schemas.microsoft.com/office/drawing/2014/main" id="{2AD8F031-8FDB-4F18-B0F1-3D51178FB73D}"/>
              </a:ext>
            </a:extLst>
          </p:cNvPr>
          <p:cNvSpPr txBox="1"/>
          <p:nvPr/>
        </p:nvSpPr>
        <p:spPr>
          <a:xfrm>
            <a:off x="7668344" y="4248472"/>
            <a:ext cx="301686" cy="369332"/>
          </a:xfrm>
          <a:prstGeom prst="rect">
            <a:avLst/>
          </a:prstGeom>
          <a:solidFill>
            <a:srgbClr val="FFC000"/>
          </a:solidFill>
          <a:ln w="25400">
            <a:solidFill>
              <a:schemeClr val="accent1"/>
            </a:solidFill>
          </a:ln>
        </p:spPr>
        <p:txBody>
          <a:bodyPr wrap="none" rtlCol="0">
            <a:spAutoFit/>
          </a:bodyPr>
          <a:lstStyle/>
          <a:p>
            <a:r>
              <a:rPr lang="it-IT" b="1" dirty="0"/>
              <a:t>4</a:t>
            </a:r>
          </a:p>
        </p:txBody>
      </p:sp>
      <p:sp>
        <p:nvSpPr>
          <p:cNvPr id="22" name="Segnaposto data 7">
            <a:extLst>
              <a:ext uri="{FF2B5EF4-FFF2-40B4-BE49-F238E27FC236}">
                <a16:creationId xmlns:a16="http://schemas.microsoft.com/office/drawing/2014/main" id="{255A76EA-A3E5-41E2-9D52-4B10EE0F09D3}"/>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3" name="Segnaposto numero diapositiva 2">
            <a:extLst>
              <a:ext uri="{FF2B5EF4-FFF2-40B4-BE49-F238E27FC236}">
                <a16:creationId xmlns:a16="http://schemas.microsoft.com/office/drawing/2014/main" id="{7A5B305C-3CCA-4699-882F-A5C5BD43E828}"/>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13</a:t>
            </a:fld>
            <a:endParaRPr lang="it-IT"/>
          </a:p>
        </p:txBody>
      </p:sp>
    </p:spTree>
    <p:extLst>
      <p:ext uri="{BB962C8B-B14F-4D97-AF65-F5344CB8AC3E}">
        <p14:creationId xmlns:p14="http://schemas.microsoft.com/office/powerpoint/2010/main" val="1281960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0" y="1"/>
            <a:ext cx="9144000" cy="527193"/>
          </a:xfrm>
        </p:spPr>
        <p:txBody>
          <a:bodyPr>
            <a:normAutofit fontScale="90000"/>
          </a:bodyPr>
          <a:lstStyle/>
          <a:p>
            <a:r>
              <a:rPr lang="en-US" sz="3600" b="1" dirty="0">
                <a:solidFill>
                  <a:srgbClr val="C00000"/>
                </a:solidFill>
                <a:latin typeface="Palatino Linotype" panose="02040502050505030304" pitchFamily="18" charset="0"/>
              </a:rPr>
              <a:t>How to download H-SAF products</a:t>
            </a:r>
            <a:endParaRPr lang="it-IT" sz="3600" b="1" dirty="0">
              <a:solidFill>
                <a:srgbClr val="C00000"/>
              </a:solidFill>
              <a:latin typeface="Palatino Linotype" panose="02040502050505030304" pitchFamily="18" charset="0"/>
            </a:endParaRPr>
          </a:p>
        </p:txBody>
      </p:sp>
      <p:pic>
        <p:nvPicPr>
          <p:cNvPr id="4" name="Immagine 3">
            <a:extLst>
              <a:ext uri="{FF2B5EF4-FFF2-40B4-BE49-F238E27FC236}">
                <a16:creationId xmlns:a16="http://schemas.microsoft.com/office/drawing/2014/main" id="{1772954E-7590-413A-AA99-EA09A96D9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3366"/>
            <a:ext cx="9144000" cy="1991618"/>
          </a:xfrm>
          <a:prstGeom prst="rect">
            <a:avLst/>
          </a:prstGeom>
        </p:spPr>
      </p:pic>
      <p:sp>
        <p:nvSpPr>
          <p:cNvPr id="12" name="Figura a mano libera: forma 11">
            <a:extLst>
              <a:ext uri="{FF2B5EF4-FFF2-40B4-BE49-F238E27FC236}">
                <a16:creationId xmlns:a16="http://schemas.microsoft.com/office/drawing/2014/main" id="{C1CD94A8-A734-4B23-8766-A892BB56C7DE}"/>
              </a:ext>
            </a:extLst>
          </p:cNvPr>
          <p:cNvSpPr/>
          <p:nvPr/>
        </p:nvSpPr>
        <p:spPr>
          <a:xfrm>
            <a:off x="179512" y="2852936"/>
            <a:ext cx="792088" cy="338554"/>
          </a:xfrm>
          <a:custGeom>
            <a:avLst/>
            <a:gdLst>
              <a:gd name="connsiteX0" fmla="*/ 10610 w 538963"/>
              <a:gd name="connsiteY0" fmla="*/ 128577 h 325146"/>
              <a:gd name="connsiteX1" fmla="*/ 215005 w 538963"/>
              <a:gd name="connsiteY1" fmla="*/ 10243 h 325146"/>
              <a:gd name="connsiteX2" fmla="*/ 451673 w 538963"/>
              <a:gd name="connsiteY2" fmla="*/ 31758 h 325146"/>
              <a:gd name="connsiteX3" fmla="*/ 537735 w 538963"/>
              <a:gd name="connsiteY3" fmla="*/ 236153 h 325146"/>
              <a:gd name="connsiteX4" fmla="*/ 397885 w 538963"/>
              <a:gd name="connsiteY4" fmla="*/ 322214 h 325146"/>
              <a:gd name="connsiteX5" fmla="*/ 161217 w 538963"/>
              <a:gd name="connsiteY5" fmla="*/ 300699 h 325146"/>
              <a:gd name="connsiteX6" fmla="*/ 42883 w 538963"/>
              <a:gd name="connsiteY6" fmla="*/ 257668 h 325146"/>
              <a:gd name="connsiteX7" fmla="*/ 10610 w 538963"/>
              <a:gd name="connsiteY7" fmla="*/ 128577 h 3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963" h="325146">
                <a:moveTo>
                  <a:pt x="10610" y="128577"/>
                </a:moveTo>
                <a:cubicBezTo>
                  <a:pt x="39297" y="87339"/>
                  <a:pt x="141495" y="26379"/>
                  <a:pt x="215005" y="10243"/>
                </a:cubicBezTo>
                <a:cubicBezTo>
                  <a:pt x="288516" y="-5894"/>
                  <a:pt x="397885" y="-5894"/>
                  <a:pt x="451673" y="31758"/>
                </a:cubicBezTo>
                <a:cubicBezTo>
                  <a:pt x="505461" y="69410"/>
                  <a:pt x="546700" y="187744"/>
                  <a:pt x="537735" y="236153"/>
                </a:cubicBezTo>
                <a:cubicBezTo>
                  <a:pt x="528770" y="284562"/>
                  <a:pt x="460638" y="311456"/>
                  <a:pt x="397885" y="322214"/>
                </a:cubicBezTo>
                <a:cubicBezTo>
                  <a:pt x="335132" y="332972"/>
                  <a:pt x="220384" y="311457"/>
                  <a:pt x="161217" y="300699"/>
                </a:cubicBezTo>
                <a:cubicBezTo>
                  <a:pt x="102050" y="289941"/>
                  <a:pt x="67984" y="284562"/>
                  <a:pt x="42883" y="257668"/>
                </a:cubicBezTo>
                <a:cubicBezTo>
                  <a:pt x="17782" y="230774"/>
                  <a:pt x="-18077" y="169815"/>
                  <a:pt x="10610" y="128577"/>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DB00AD9F-C134-44C4-AF07-1981313DA6EB}"/>
              </a:ext>
            </a:extLst>
          </p:cNvPr>
          <p:cNvCxnSpPr>
            <a:cxnSpLocks/>
          </p:cNvCxnSpPr>
          <p:nvPr/>
        </p:nvCxnSpPr>
        <p:spPr>
          <a:xfrm flipH="1">
            <a:off x="1028490" y="3047474"/>
            <a:ext cx="44716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Freccia in giù 17">
            <a:extLst>
              <a:ext uri="{FF2B5EF4-FFF2-40B4-BE49-F238E27FC236}">
                <a16:creationId xmlns:a16="http://schemas.microsoft.com/office/drawing/2014/main" id="{3C6ED563-5DC9-45F6-B890-08B86F51A94A}"/>
              </a:ext>
            </a:extLst>
          </p:cNvPr>
          <p:cNvSpPr/>
          <p:nvPr/>
        </p:nvSpPr>
        <p:spPr>
          <a:xfrm>
            <a:off x="4355976" y="3429000"/>
            <a:ext cx="484632" cy="36004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BB755C4E-B3F5-472D-BDEC-3854D80FB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90514"/>
            <a:ext cx="9144000" cy="1698726"/>
          </a:xfrm>
          <a:prstGeom prst="rect">
            <a:avLst/>
          </a:prstGeom>
        </p:spPr>
      </p:pic>
      <p:sp>
        <p:nvSpPr>
          <p:cNvPr id="16" name="Freccia in giù 15">
            <a:extLst>
              <a:ext uri="{FF2B5EF4-FFF2-40B4-BE49-F238E27FC236}">
                <a16:creationId xmlns:a16="http://schemas.microsoft.com/office/drawing/2014/main" id="{B5AC0874-58C2-40E2-891B-32F19ACF5865}"/>
              </a:ext>
            </a:extLst>
          </p:cNvPr>
          <p:cNvSpPr/>
          <p:nvPr/>
        </p:nvSpPr>
        <p:spPr>
          <a:xfrm>
            <a:off x="4355976" y="5733256"/>
            <a:ext cx="484632" cy="36004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6814C64F-3252-493A-960D-12901344817E}"/>
              </a:ext>
            </a:extLst>
          </p:cNvPr>
          <p:cNvSpPr txBox="1"/>
          <p:nvPr/>
        </p:nvSpPr>
        <p:spPr>
          <a:xfrm>
            <a:off x="4215049" y="6165304"/>
            <a:ext cx="788999" cy="338554"/>
          </a:xfrm>
          <a:prstGeom prst="rect">
            <a:avLst/>
          </a:prstGeom>
          <a:noFill/>
        </p:spPr>
        <p:txBody>
          <a:bodyPr wrap="none" rtlCol="0">
            <a:spAutoFit/>
          </a:bodyPr>
          <a:lstStyle/>
          <a:p>
            <a:r>
              <a:rPr lang="it-IT" sz="1600" b="1" dirty="0" err="1">
                <a:solidFill>
                  <a:srgbClr val="FF0000"/>
                </a:solidFill>
                <a:latin typeface="Palatino Linotype" panose="02040502050505030304" pitchFamily="18" charset="0"/>
              </a:rPr>
              <a:t>logout</a:t>
            </a:r>
            <a:endParaRPr lang="it-IT" sz="1600" b="1" dirty="0">
              <a:solidFill>
                <a:srgbClr val="FF0000"/>
              </a:solidFill>
              <a:latin typeface="Palatino Linotype" panose="02040502050505030304" pitchFamily="18" charset="0"/>
            </a:endParaRPr>
          </a:p>
        </p:txBody>
      </p:sp>
      <p:sp>
        <p:nvSpPr>
          <p:cNvPr id="20" name="CasellaDiTesto 19">
            <a:extLst>
              <a:ext uri="{FF2B5EF4-FFF2-40B4-BE49-F238E27FC236}">
                <a16:creationId xmlns:a16="http://schemas.microsoft.com/office/drawing/2014/main" id="{99D2C33E-D6FD-4001-858C-E77071A32911}"/>
              </a:ext>
            </a:extLst>
          </p:cNvPr>
          <p:cNvSpPr txBox="1"/>
          <p:nvPr/>
        </p:nvSpPr>
        <p:spPr>
          <a:xfrm>
            <a:off x="6441676" y="3284984"/>
            <a:ext cx="2162772" cy="338554"/>
          </a:xfrm>
          <a:prstGeom prst="rect">
            <a:avLst/>
          </a:prstGeom>
          <a:noFill/>
        </p:spPr>
        <p:txBody>
          <a:bodyPr wrap="none" rtlCol="0">
            <a:spAutoFit/>
          </a:bodyPr>
          <a:lstStyle/>
          <a:p>
            <a:r>
              <a:rPr lang="it-IT" sz="1600" b="1" dirty="0" err="1">
                <a:solidFill>
                  <a:srgbClr val="FF0000"/>
                </a:solidFill>
                <a:latin typeface="Palatino Linotype" panose="02040502050505030304" pitchFamily="18" charset="0"/>
              </a:rPr>
              <a:t>your</a:t>
            </a:r>
            <a:r>
              <a:rPr lang="it-IT" sz="1600" b="1" dirty="0">
                <a:solidFill>
                  <a:srgbClr val="FF0000"/>
                </a:solidFill>
                <a:latin typeface="Palatino Linotype" panose="02040502050505030304" pitchFamily="18" charset="0"/>
              </a:rPr>
              <a:t> </a:t>
            </a:r>
            <a:r>
              <a:rPr lang="it-IT" sz="1600" b="1" dirty="0" err="1">
                <a:solidFill>
                  <a:srgbClr val="FF0000"/>
                </a:solidFill>
                <a:latin typeface="Palatino Linotype" panose="02040502050505030304" pitchFamily="18" charset="0"/>
              </a:rPr>
              <a:t>order</a:t>
            </a:r>
            <a:r>
              <a:rPr lang="it-IT" sz="1600" b="1" dirty="0">
                <a:solidFill>
                  <a:srgbClr val="FF0000"/>
                </a:solidFill>
                <a:latin typeface="Palatino Linotype" panose="02040502050505030304" pitchFamily="18" charset="0"/>
              </a:rPr>
              <a:t> </a:t>
            </a:r>
            <a:r>
              <a:rPr lang="it-IT" sz="1600" b="1" dirty="0" err="1">
                <a:solidFill>
                  <a:srgbClr val="FF0000"/>
                </a:solidFill>
                <a:latin typeface="Palatino Linotype" panose="02040502050505030304" pitchFamily="18" charset="0"/>
              </a:rPr>
              <a:t>is</a:t>
            </a:r>
            <a:r>
              <a:rPr lang="it-IT" sz="1600" b="1" dirty="0">
                <a:solidFill>
                  <a:srgbClr val="FF0000"/>
                </a:solidFill>
                <a:latin typeface="Palatino Linotype" panose="02040502050505030304" pitchFamily="18" charset="0"/>
              </a:rPr>
              <a:t> </a:t>
            </a:r>
            <a:r>
              <a:rPr lang="it-IT" sz="1600" b="1" dirty="0" err="1">
                <a:solidFill>
                  <a:srgbClr val="FF0000"/>
                </a:solidFill>
                <a:latin typeface="Palatino Linotype" panose="02040502050505030304" pitchFamily="18" charset="0"/>
              </a:rPr>
              <a:t>showed</a:t>
            </a:r>
            <a:endParaRPr lang="it-IT" sz="1600" b="1" dirty="0">
              <a:solidFill>
                <a:srgbClr val="FF0000"/>
              </a:solidFill>
              <a:latin typeface="Palatino Linotype" panose="02040502050505030304" pitchFamily="18" charset="0"/>
            </a:endParaRPr>
          </a:p>
        </p:txBody>
      </p:sp>
      <p:sp>
        <p:nvSpPr>
          <p:cNvPr id="14" name="Segnaposto data 7">
            <a:extLst>
              <a:ext uri="{FF2B5EF4-FFF2-40B4-BE49-F238E27FC236}">
                <a16:creationId xmlns:a16="http://schemas.microsoft.com/office/drawing/2014/main" id="{34E59888-E27C-4BD6-99DE-86BA4E695959}"/>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3" name="Segnaposto numero diapositiva 2">
            <a:extLst>
              <a:ext uri="{FF2B5EF4-FFF2-40B4-BE49-F238E27FC236}">
                <a16:creationId xmlns:a16="http://schemas.microsoft.com/office/drawing/2014/main" id="{73F21A52-F61D-46F9-8307-1C6B5C706673}"/>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14</a:t>
            </a:fld>
            <a:endParaRPr lang="it-IT"/>
          </a:p>
        </p:txBody>
      </p:sp>
    </p:spTree>
    <p:extLst>
      <p:ext uri="{BB962C8B-B14F-4D97-AF65-F5344CB8AC3E}">
        <p14:creationId xmlns:p14="http://schemas.microsoft.com/office/powerpoint/2010/main" val="1839736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0" y="1"/>
            <a:ext cx="9144000" cy="527193"/>
          </a:xfrm>
        </p:spPr>
        <p:txBody>
          <a:bodyPr>
            <a:normAutofit fontScale="90000"/>
          </a:bodyPr>
          <a:lstStyle/>
          <a:p>
            <a:r>
              <a:rPr lang="en-US" sz="3600" b="1" dirty="0">
                <a:solidFill>
                  <a:srgbClr val="C00000"/>
                </a:solidFill>
                <a:latin typeface="Palatino Linotype" panose="02040502050505030304" pitchFamily="18" charset="0"/>
              </a:rPr>
              <a:t>How to download H-SAF products</a:t>
            </a:r>
            <a:endParaRPr lang="it-IT" sz="3600" b="1" dirty="0">
              <a:solidFill>
                <a:srgbClr val="C00000"/>
              </a:solidFill>
              <a:latin typeface="Palatino Linotype" panose="02040502050505030304" pitchFamily="18" charset="0"/>
            </a:endParaRPr>
          </a:p>
        </p:txBody>
      </p:sp>
      <p:sp>
        <p:nvSpPr>
          <p:cNvPr id="3" name="Rettangolo 2">
            <a:extLst>
              <a:ext uri="{FF2B5EF4-FFF2-40B4-BE49-F238E27FC236}">
                <a16:creationId xmlns:a16="http://schemas.microsoft.com/office/drawing/2014/main" id="{CE3B659F-E926-4198-A35C-53E1C0E1DFA4}"/>
              </a:ext>
            </a:extLst>
          </p:cNvPr>
          <p:cNvSpPr/>
          <p:nvPr/>
        </p:nvSpPr>
        <p:spPr>
          <a:xfrm>
            <a:off x="2286000" y="859934"/>
            <a:ext cx="4572000" cy="5078313"/>
          </a:xfrm>
          <a:prstGeom prst="rect">
            <a:avLst/>
          </a:prstGeom>
          <a:solidFill>
            <a:srgbClr val="FFC000"/>
          </a:solidFill>
          <a:ln>
            <a:solidFill>
              <a:schemeClr val="accent1"/>
            </a:solidFill>
          </a:ln>
        </p:spPr>
        <p:txBody>
          <a:bodyPr>
            <a:spAutoFit/>
          </a:bodyPr>
          <a:lstStyle/>
          <a:p>
            <a:r>
              <a:rPr lang="en-US" dirty="0">
                <a:solidFill>
                  <a:srgbClr val="000000"/>
                </a:solidFill>
                <a:latin typeface="Palatino Linotype" panose="02040502050505030304" pitchFamily="18" charset="0"/>
              </a:rPr>
              <a:t>After </a:t>
            </a:r>
            <a:r>
              <a:rPr lang="en-US" b="1" dirty="0">
                <a:solidFill>
                  <a:srgbClr val="000000"/>
                </a:solidFill>
                <a:latin typeface="Palatino Linotype" panose="02040502050505030304" pitchFamily="18" charset="0"/>
              </a:rPr>
              <a:t>3 days </a:t>
            </a:r>
            <a:r>
              <a:rPr lang="en-US" dirty="0">
                <a:solidFill>
                  <a:srgbClr val="000000"/>
                </a:solidFill>
                <a:latin typeface="Palatino Linotype" panose="02040502050505030304" pitchFamily="18" charset="0"/>
              </a:rPr>
              <a:t>an e-mail will inform you that the data package of H-SAF products you have ordered is available for download at the H-SAF FTP server site. </a:t>
            </a:r>
            <a:r>
              <a:rPr lang="en-US" b="1" dirty="0">
                <a:solidFill>
                  <a:srgbClr val="000000"/>
                </a:solidFill>
                <a:latin typeface="Palatino Linotype" panose="02040502050505030304" pitchFamily="18" charset="0"/>
              </a:rPr>
              <a:t>Download can be performed by means of any FTP client or web browser.</a:t>
            </a:r>
            <a:br>
              <a:rPr lang="en-US" b="1" dirty="0">
                <a:latin typeface="Palatino Linotype" panose="02040502050505030304" pitchFamily="18" charset="0"/>
              </a:rPr>
            </a:br>
            <a:r>
              <a:rPr lang="en-US" dirty="0">
                <a:solidFill>
                  <a:srgbClr val="000000"/>
                </a:solidFill>
                <a:latin typeface="Palatino Linotype" panose="02040502050505030304" pitchFamily="18" charset="0"/>
              </a:rPr>
              <a:t> </a:t>
            </a:r>
            <a:br>
              <a:rPr lang="en-US" dirty="0">
                <a:latin typeface="Palatino Linotype" panose="02040502050505030304" pitchFamily="18" charset="0"/>
              </a:rPr>
            </a:br>
            <a:r>
              <a:rPr lang="en-US" dirty="0">
                <a:solidFill>
                  <a:srgbClr val="000000"/>
                </a:solidFill>
                <a:latin typeface="Palatino Linotype" panose="02040502050505030304" pitchFamily="18" charset="0"/>
              </a:rPr>
              <a:t>- If you wish to perform it </a:t>
            </a:r>
            <a:r>
              <a:rPr lang="en-US" b="1" dirty="0">
                <a:solidFill>
                  <a:srgbClr val="000000"/>
                </a:solidFill>
                <a:latin typeface="Palatino Linotype" panose="02040502050505030304" pitchFamily="18" charset="0"/>
              </a:rPr>
              <a:t>through a FTP client</a:t>
            </a:r>
            <a:r>
              <a:rPr lang="en-US" dirty="0">
                <a:solidFill>
                  <a:srgbClr val="000000"/>
                </a:solidFill>
                <a:latin typeface="Palatino Linotype" panose="02040502050505030304" pitchFamily="18" charset="0"/>
              </a:rPr>
              <a:t>, please consider these address data:</a:t>
            </a:r>
            <a:br>
              <a:rPr lang="en-US" dirty="0">
                <a:latin typeface="Palatino Linotype" panose="02040502050505030304" pitchFamily="18" charset="0"/>
              </a:rPr>
            </a:br>
            <a:r>
              <a:rPr lang="en-US" dirty="0">
                <a:solidFill>
                  <a:srgbClr val="000000"/>
                </a:solidFill>
                <a:latin typeface="Palatino Linotype" panose="02040502050505030304" pitchFamily="18" charset="0"/>
              </a:rPr>
              <a:t>   FTP site: </a:t>
            </a:r>
            <a:r>
              <a:rPr lang="en-US" u="sng" dirty="0">
                <a:solidFill>
                  <a:srgbClr val="000000"/>
                </a:solidFill>
                <a:latin typeface="Palatino Linotype" panose="02040502050505030304" pitchFamily="18" charset="0"/>
              </a:rPr>
              <a:t>hsafportal.meteoam.it</a:t>
            </a:r>
            <a:br>
              <a:rPr lang="en-US" dirty="0">
                <a:latin typeface="Palatino Linotype" panose="02040502050505030304" pitchFamily="18" charset="0"/>
              </a:rPr>
            </a:br>
            <a:r>
              <a:rPr lang="en-US" dirty="0">
                <a:solidFill>
                  <a:srgbClr val="000000"/>
                </a:solidFill>
                <a:latin typeface="Palatino Linotype" panose="02040502050505030304" pitchFamily="18" charset="0"/>
              </a:rPr>
              <a:t>   FTP username: </a:t>
            </a:r>
            <a:r>
              <a:rPr lang="en-US" dirty="0" err="1">
                <a:solidFill>
                  <a:srgbClr val="000000"/>
                </a:solidFill>
                <a:latin typeface="Palatino Linotype" panose="02040502050505030304" pitchFamily="18" charset="0"/>
              </a:rPr>
              <a:t>hsaforder_number</a:t>
            </a:r>
            <a:br>
              <a:rPr lang="en-US" dirty="0">
                <a:latin typeface="Palatino Linotype" panose="02040502050505030304" pitchFamily="18" charset="0"/>
              </a:rPr>
            </a:br>
            <a:r>
              <a:rPr lang="en-US" dirty="0">
                <a:solidFill>
                  <a:srgbClr val="000000"/>
                </a:solidFill>
                <a:latin typeface="Palatino Linotype" panose="02040502050505030304" pitchFamily="18" charset="0"/>
              </a:rPr>
              <a:t>   FTP password: XXXXXXXX</a:t>
            </a:r>
            <a:br>
              <a:rPr lang="en-US" dirty="0">
                <a:latin typeface="Palatino Linotype" panose="02040502050505030304" pitchFamily="18" charset="0"/>
              </a:rPr>
            </a:br>
            <a:br>
              <a:rPr lang="en-US" dirty="0">
                <a:latin typeface="Palatino Linotype" panose="02040502050505030304" pitchFamily="18" charset="0"/>
              </a:rPr>
            </a:br>
            <a:r>
              <a:rPr lang="en-US" dirty="0">
                <a:solidFill>
                  <a:srgbClr val="000000"/>
                </a:solidFill>
                <a:latin typeface="Palatino Linotype" panose="02040502050505030304" pitchFamily="18" charset="0"/>
              </a:rPr>
              <a:t>- If you prefer to download the package </a:t>
            </a:r>
            <a:r>
              <a:rPr lang="en-US" b="1" dirty="0">
                <a:solidFill>
                  <a:srgbClr val="000000"/>
                </a:solidFill>
                <a:latin typeface="Palatino Linotype" panose="02040502050505030304" pitchFamily="18" charset="0"/>
              </a:rPr>
              <a:t>through a web browser</a:t>
            </a:r>
            <a:r>
              <a:rPr lang="en-US" dirty="0">
                <a:solidFill>
                  <a:srgbClr val="000000"/>
                </a:solidFill>
                <a:latin typeface="Palatino Linotype" panose="02040502050505030304" pitchFamily="18" charset="0"/>
              </a:rPr>
              <a:t>, please specify the following URL in the address bar:</a:t>
            </a:r>
            <a:br>
              <a:rPr lang="en-US" dirty="0">
                <a:latin typeface="Palatino Linotype" panose="02040502050505030304" pitchFamily="18" charset="0"/>
              </a:rPr>
            </a:br>
            <a:r>
              <a:rPr lang="en-US" dirty="0">
                <a:solidFill>
                  <a:srgbClr val="36525D"/>
                </a:solidFill>
                <a:latin typeface="Palatino Linotype" panose="02040502050505030304" pitchFamily="18" charset="0"/>
                <a:hlinkClick r:id="rId2"/>
              </a:rPr>
              <a:t>ftp://hsaforder_number:XXXXXXXX@hsafportal.meteoam.it</a:t>
            </a:r>
            <a:endParaRPr lang="it-IT" dirty="0">
              <a:latin typeface="Palatino Linotype" panose="02040502050505030304" pitchFamily="18" charset="0"/>
            </a:endParaRPr>
          </a:p>
        </p:txBody>
      </p:sp>
      <p:sp>
        <p:nvSpPr>
          <p:cNvPr id="5" name="Segnaposto data 7">
            <a:extLst>
              <a:ext uri="{FF2B5EF4-FFF2-40B4-BE49-F238E27FC236}">
                <a16:creationId xmlns:a16="http://schemas.microsoft.com/office/drawing/2014/main" id="{9E78D5EA-3E2E-45AB-98B9-2C49D5E8BAE5}"/>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6" name="Segnaposto numero diapositiva 5">
            <a:extLst>
              <a:ext uri="{FF2B5EF4-FFF2-40B4-BE49-F238E27FC236}">
                <a16:creationId xmlns:a16="http://schemas.microsoft.com/office/drawing/2014/main" id="{77E0655D-53CA-46B2-8E07-99C52380E999}"/>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15</a:t>
            </a:fld>
            <a:endParaRPr lang="it-IT"/>
          </a:p>
        </p:txBody>
      </p:sp>
    </p:spTree>
    <p:extLst>
      <p:ext uri="{BB962C8B-B14F-4D97-AF65-F5344CB8AC3E}">
        <p14:creationId xmlns:p14="http://schemas.microsoft.com/office/powerpoint/2010/main" val="2184983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26C46181-1557-4340-88AA-152AC1C2EB5C}"/>
              </a:ext>
            </a:extLst>
          </p:cNvPr>
          <p:cNvSpPr/>
          <p:nvPr/>
        </p:nvSpPr>
        <p:spPr>
          <a:xfrm>
            <a:off x="5148064" y="1121018"/>
            <a:ext cx="504056" cy="26282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Rettangolo con angoli arrotondati 50">
            <a:extLst>
              <a:ext uri="{FF2B5EF4-FFF2-40B4-BE49-F238E27FC236}">
                <a16:creationId xmlns:a16="http://schemas.microsoft.com/office/drawing/2014/main" id="{F3108F84-E94C-4006-A0CB-806E457AD04B}"/>
              </a:ext>
            </a:extLst>
          </p:cNvPr>
          <p:cNvSpPr/>
          <p:nvPr/>
        </p:nvSpPr>
        <p:spPr>
          <a:xfrm>
            <a:off x="6122875" y="1798028"/>
            <a:ext cx="465349" cy="26282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Rettangolo con angoli arrotondati 51">
            <a:extLst>
              <a:ext uri="{FF2B5EF4-FFF2-40B4-BE49-F238E27FC236}">
                <a16:creationId xmlns:a16="http://schemas.microsoft.com/office/drawing/2014/main" id="{57BC1D0F-C6FC-4F4F-BC79-A53720DF8C6C}"/>
              </a:ext>
            </a:extLst>
          </p:cNvPr>
          <p:cNvSpPr/>
          <p:nvPr/>
        </p:nvSpPr>
        <p:spPr>
          <a:xfrm>
            <a:off x="5940152" y="2132856"/>
            <a:ext cx="504056" cy="26282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Rettangolo con angoli arrotondati 52">
            <a:extLst>
              <a:ext uri="{FF2B5EF4-FFF2-40B4-BE49-F238E27FC236}">
                <a16:creationId xmlns:a16="http://schemas.microsoft.com/office/drawing/2014/main" id="{DC6275EA-71FF-48EC-993B-8633EEF536D0}"/>
              </a:ext>
            </a:extLst>
          </p:cNvPr>
          <p:cNvSpPr/>
          <p:nvPr/>
        </p:nvSpPr>
        <p:spPr>
          <a:xfrm>
            <a:off x="6012160" y="2446100"/>
            <a:ext cx="504056" cy="26282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Rettangolo con angoli arrotondati 53">
            <a:extLst>
              <a:ext uri="{FF2B5EF4-FFF2-40B4-BE49-F238E27FC236}">
                <a16:creationId xmlns:a16="http://schemas.microsoft.com/office/drawing/2014/main" id="{96A02D99-13C3-4142-B6C4-0A14ADBAB57B}"/>
              </a:ext>
            </a:extLst>
          </p:cNvPr>
          <p:cNvSpPr/>
          <p:nvPr/>
        </p:nvSpPr>
        <p:spPr>
          <a:xfrm>
            <a:off x="5732512" y="2734132"/>
            <a:ext cx="567680" cy="26282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 name="Rettangolo con angoli arrotondati 54">
            <a:extLst>
              <a:ext uri="{FF2B5EF4-FFF2-40B4-BE49-F238E27FC236}">
                <a16:creationId xmlns:a16="http://schemas.microsoft.com/office/drawing/2014/main" id="{1B828EB2-CB2A-4DF5-B139-9A630F90DEE9}"/>
              </a:ext>
            </a:extLst>
          </p:cNvPr>
          <p:cNvSpPr/>
          <p:nvPr/>
        </p:nvSpPr>
        <p:spPr>
          <a:xfrm>
            <a:off x="6084168" y="3094172"/>
            <a:ext cx="504056" cy="26282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Rettangolo con angoli arrotondati 55">
            <a:extLst>
              <a:ext uri="{FF2B5EF4-FFF2-40B4-BE49-F238E27FC236}">
                <a16:creationId xmlns:a16="http://schemas.microsoft.com/office/drawing/2014/main" id="{8730B44B-9CD5-4EDE-9D3C-7A51252D85E9}"/>
              </a:ext>
            </a:extLst>
          </p:cNvPr>
          <p:cNvSpPr/>
          <p:nvPr/>
        </p:nvSpPr>
        <p:spPr>
          <a:xfrm>
            <a:off x="5940152" y="3382204"/>
            <a:ext cx="432048" cy="26282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Rettangolo con angoli arrotondati 56">
            <a:extLst>
              <a:ext uri="{FF2B5EF4-FFF2-40B4-BE49-F238E27FC236}">
                <a16:creationId xmlns:a16="http://schemas.microsoft.com/office/drawing/2014/main" id="{93D075C2-6EAD-40D6-B1E9-C8B38845792A}"/>
              </a:ext>
            </a:extLst>
          </p:cNvPr>
          <p:cNvSpPr/>
          <p:nvPr/>
        </p:nvSpPr>
        <p:spPr>
          <a:xfrm>
            <a:off x="5076056" y="3717032"/>
            <a:ext cx="576064" cy="26282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8" name="Rettangolo con angoli arrotondati 57">
            <a:extLst>
              <a:ext uri="{FF2B5EF4-FFF2-40B4-BE49-F238E27FC236}">
                <a16:creationId xmlns:a16="http://schemas.microsoft.com/office/drawing/2014/main" id="{C7CE1A67-67B6-4A6C-B5C2-250670D3B405}"/>
              </a:ext>
            </a:extLst>
          </p:cNvPr>
          <p:cNvSpPr/>
          <p:nvPr/>
        </p:nvSpPr>
        <p:spPr>
          <a:xfrm>
            <a:off x="5796136" y="4030276"/>
            <a:ext cx="432048" cy="26282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Rettangolo con angoli arrotondati 58">
            <a:extLst>
              <a:ext uri="{FF2B5EF4-FFF2-40B4-BE49-F238E27FC236}">
                <a16:creationId xmlns:a16="http://schemas.microsoft.com/office/drawing/2014/main" id="{FF5690B1-15AA-47DE-8E39-B2973F3CA00A}"/>
              </a:ext>
            </a:extLst>
          </p:cNvPr>
          <p:cNvSpPr/>
          <p:nvPr/>
        </p:nvSpPr>
        <p:spPr>
          <a:xfrm>
            <a:off x="5724128" y="4390316"/>
            <a:ext cx="504056" cy="26282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1" name="Rettangolo con angoli arrotondati 60">
            <a:extLst>
              <a:ext uri="{FF2B5EF4-FFF2-40B4-BE49-F238E27FC236}">
                <a16:creationId xmlns:a16="http://schemas.microsoft.com/office/drawing/2014/main" id="{A00FBE26-9908-47BA-B2D9-9770FB1C120A}"/>
              </a:ext>
            </a:extLst>
          </p:cNvPr>
          <p:cNvSpPr/>
          <p:nvPr/>
        </p:nvSpPr>
        <p:spPr>
          <a:xfrm>
            <a:off x="5076056" y="1412776"/>
            <a:ext cx="720080" cy="26282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2" name="Rettangolo con angoli arrotondati 61">
            <a:extLst>
              <a:ext uri="{FF2B5EF4-FFF2-40B4-BE49-F238E27FC236}">
                <a16:creationId xmlns:a16="http://schemas.microsoft.com/office/drawing/2014/main" id="{80569512-32D9-41B4-80E9-1D973D8F5462}"/>
              </a:ext>
            </a:extLst>
          </p:cNvPr>
          <p:cNvSpPr/>
          <p:nvPr/>
        </p:nvSpPr>
        <p:spPr>
          <a:xfrm>
            <a:off x="6300192" y="4390316"/>
            <a:ext cx="504056" cy="26282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Rettangolo con angoli arrotondati 48">
            <a:extLst>
              <a:ext uri="{FF2B5EF4-FFF2-40B4-BE49-F238E27FC236}">
                <a16:creationId xmlns:a16="http://schemas.microsoft.com/office/drawing/2014/main" id="{1C4E4A35-AE3E-438E-8ED1-D18CC42BE2E6}"/>
              </a:ext>
            </a:extLst>
          </p:cNvPr>
          <p:cNvSpPr/>
          <p:nvPr/>
        </p:nvSpPr>
        <p:spPr>
          <a:xfrm>
            <a:off x="5508104" y="4725144"/>
            <a:ext cx="1008112" cy="2412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Rettangolo con angoli arrotondati 47">
            <a:extLst>
              <a:ext uri="{FF2B5EF4-FFF2-40B4-BE49-F238E27FC236}">
                <a16:creationId xmlns:a16="http://schemas.microsoft.com/office/drawing/2014/main" id="{E30D4321-A995-480E-86A0-42CBC8FE0786}"/>
              </a:ext>
            </a:extLst>
          </p:cNvPr>
          <p:cNvSpPr/>
          <p:nvPr/>
        </p:nvSpPr>
        <p:spPr>
          <a:xfrm>
            <a:off x="4716016" y="4411900"/>
            <a:ext cx="1008112" cy="2412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Rettangolo con angoli arrotondati 46">
            <a:extLst>
              <a:ext uri="{FF2B5EF4-FFF2-40B4-BE49-F238E27FC236}">
                <a16:creationId xmlns:a16="http://schemas.microsoft.com/office/drawing/2014/main" id="{7EBFC37C-019D-49D6-9703-B7A98D8EE62B}"/>
              </a:ext>
            </a:extLst>
          </p:cNvPr>
          <p:cNvSpPr/>
          <p:nvPr/>
        </p:nvSpPr>
        <p:spPr>
          <a:xfrm>
            <a:off x="4716016" y="4035428"/>
            <a:ext cx="1008112" cy="25766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Rettangolo con angoli arrotondati 45">
            <a:extLst>
              <a:ext uri="{FF2B5EF4-FFF2-40B4-BE49-F238E27FC236}">
                <a16:creationId xmlns:a16="http://schemas.microsoft.com/office/drawing/2014/main" id="{9FAF26A7-64C0-4991-B781-49A9207EDA18}"/>
              </a:ext>
            </a:extLst>
          </p:cNvPr>
          <p:cNvSpPr/>
          <p:nvPr/>
        </p:nvSpPr>
        <p:spPr>
          <a:xfrm>
            <a:off x="4067944" y="3713306"/>
            <a:ext cx="1008112" cy="21975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Rettangolo con angoli arrotondati 44">
            <a:extLst>
              <a:ext uri="{FF2B5EF4-FFF2-40B4-BE49-F238E27FC236}">
                <a16:creationId xmlns:a16="http://schemas.microsoft.com/office/drawing/2014/main" id="{304F9F45-BEBD-4046-B419-B39CCFEE3F5F}"/>
              </a:ext>
            </a:extLst>
          </p:cNvPr>
          <p:cNvSpPr/>
          <p:nvPr/>
        </p:nvSpPr>
        <p:spPr>
          <a:xfrm>
            <a:off x="4788024" y="3353266"/>
            <a:ext cx="1008112" cy="21975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Rettangolo con angoli arrotondati 43">
            <a:extLst>
              <a:ext uri="{FF2B5EF4-FFF2-40B4-BE49-F238E27FC236}">
                <a16:creationId xmlns:a16="http://schemas.microsoft.com/office/drawing/2014/main" id="{88ADF752-CB67-43D4-B0B3-EC38C0C2A326}"/>
              </a:ext>
            </a:extLst>
          </p:cNvPr>
          <p:cNvSpPr/>
          <p:nvPr/>
        </p:nvSpPr>
        <p:spPr>
          <a:xfrm>
            <a:off x="5004048" y="3068959"/>
            <a:ext cx="1008112" cy="25011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Rettangolo con angoli arrotondati 42">
            <a:extLst>
              <a:ext uri="{FF2B5EF4-FFF2-40B4-BE49-F238E27FC236}">
                <a16:creationId xmlns:a16="http://schemas.microsoft.com/office/drawing/2014/main" id="{54C46CD8-436E-4220-AC16-89408D5BF3D7}"/>
              </a:ext>
            </a:extLst>
          </p:cNvPr>
          <p:cNvSpPr/>
          <p:nvPr/>
        </p:nvSpPr>
        <p:spPr>
          <a:xfrm>
            <a:off x="4716016" y="2759442"/>
            <a:ext cx="1008112" cy="23751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Rettangolo con angoli arrotondati 41">
            <a:extLst>
              <a:ext uri="{FF2B5EF4-FFF2-40B4-BE49-F238E27FC236}">
                <a16:creationId xmlns:a16="http://schemas.microsoft.com/office/drawing/2014/main" id="{C2B9EB58-7CA1-455B-9ADA-D31A1F1EA459}"/>
              </a:ext>
            </a:extLst>
          </p:cNvPr>
          <p:cNvSpPr/>
          <p:nvPr/>
        </p:nvSpPr>
        <p:spPr>
          <a:xfrm>
            <a:off x="4932040" y="2489169"/>
            <a:ext cx="1008112" cy="23020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Rettangolo con angoli arrotondati 40">
            <a:extLst>
              <a:ext uri="{FF2B5EF4-FFF2-40B4-BE49-F238E27FC236}">
                <a16:creationId xmlns:a16="http://schemas.microsoft.com/office/drawing/2014/main" id="{7B3088C2-E707-4700-9AE2-B1BE8A8E0772}"/>
              </a:ext>
            </a:extLst>
          </p:cNvPr>
          <p:cNvSpPr/>
          <p:nvPr/>
        </p:nvSpPr>
        <p:spPr>
          <a:xfrm>
            <a:off x="4860032" y="2129130"/>
            <a:ext cx="1008112" cy="21975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Rettangolo con angoli arrotondati 39">
            <a:extLst>
              <a:ext uri="{FF2B5EF4-FFF2-40B4-BE49-F238E27FC236}">
                <a16:creationId xmlns:a16="http://schemas.microsoft.com/office/drawing/2014/main" id="{0FFF7552-0456-4A16-8333-E66E5250CCC1}"/>
              </a:ext>
            </a:extLst>
          </p:cNvPr>
          <p:cNvSpPr/>
          <p:nvPr/>
        </p:nvSpPr>
        <p:spPr>
          <a:xfrm>
            <a:off x="5004048" y="1798028"/>
            <a:ext cx="1008112" cy="26282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Rettangolo con angoli arrotondati 38">
            <a:extLst>
              <a:ext uri="{FF2B5EF4-FFF2-40B4-BE49-F238E27FC236}">
                <a16:creationId xmlns:a16="http://schemas.microsoft.com/office/drawing/2014/main" id="{314D69A5-6C43-47FF-A903-CC5E12A16CE2}"/>
              </a:ext>
            </a:extLst>
          </p:cNvPr>
          <p:cNvSpPr/>
          <p:nvPr/>
        </p:nvSpPr>
        <p:spPr>
          <a:xfrm>
            <a:off x="4067944" y="1448441"/>
            <a:ext cx="1008112" cy="2523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con angoli arrotondati 5">
            <a:extLst>
              <a:ext uri="{FF2B5EF4-FFF2-40B4-BE49-F238E27FC236}">
                <a16:creationId xmlns:a16="http://schemas.microsoft.com/office/drawing/2014/main" id="{23F46AA5-5D56-42CE-B921-048CE6D33F2E}"/>
              </a:ext>
            </a:extLst>
          </p:cNvPr>
          <p:cNvSpPr/>
          <p:nvPr/>
        </p:nvSpPr>
        <p:spPr>
          <a:xfrm>
            <a:off x="4067944" y="1121018"/>
            <a:ext cx="1008112" cy="23550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p:cNvSpPr>
            <a:spLocks noGrp="1"/>
          </p:cNvSpPr>
          <p:nvPr>
            <p:ph type="ctrTitle"/>
          </p:nvPr>
        </p:nvSpPr>
        <p:spPr>
          <a:xfrm>
            <a:off x="0" y="1"/>
            <a:ext cx="9144000" cy="570165"/>
          </a:xfrm>
        </p:spPr>
        <p:txBody>
          <a:bodyPr>
            <a:noAutofit/>
          </a:bodyPr>
          <a:lstStyle/>
          <a:p>
            <a:r>
              <a:rPr lang="it-IT" sz="2600" b="1" dirty="0" err="1">
                <a:solidFill>
                  <a:srgbClr val="C00000"/>
                </a:solidFill>
                <a:latin typeface="Palatino Linotype" panose="02040502050505030304" pitchFamily="18" charset="0"/>
              </a:rPr>
              <a:t>Downloaded</a:t>
            </a:r>
            <a:r>
              <a:rPr lang="it-IT" sz="2600" b="1" dirty="0">
                <a:solidFill>
                  <a:srgbClr val="C00000"/>
                </a:solidFill>
                <a:latin typeface="Palatino Linotype" panose="02040502050505030304" pitchFamily="18" charset="0"/>
              </a:rPr>
              <a:t> products: </a:t>
            </a:r>
            <a:r>
              <a:rPr lang="it-IT" sz="2600" b="1" dirty="0" err="1">
                <a:solidFill>
                  <a:srgbClr val="C00000"/>
                </a:solidFill>
                <a:latin typeface="Palatino Linotype" panose="02040502050505030304" pitchFamily="18" charset="0"/>
              </a:rPr>
              <a:t>which</a:t>
            </a:r>
            <a:r>
              <a:rPr lang="it-IT" sz="2600" b="1" dirty="0">
                <a:solidFill>
                  <a:srgbClr val="C00000"/>
                </a:solidFill>
                <a:latin typeface="Palatino Linotype" panose="02040502050505030304" pitchFamily="18" charset="0"/>
              </a:rPr>
              <a:t> information in a file name</a:t>
            </a:r>
          </a:p>
        </p:txBody>
      </p:sp>
      <p:sp>
        <p:nvSpPr>
          <p:cNvPr id="13" name="CasellaDiTesto 12">
            <a:extLst>
              <a:ext uri="{FF2B5EF4-FFF2-40B4-BE49-F238E27FC236}">
                <a16:creationId xmlns:a16="http://schemas.microsoft.com/office/drawing/2014/main" id="{F75A2F1F-2312-4996-932C-8351D4B1B237}"/>
              </a:ext>
            </a:extLst>
          </p:cNvPr>
          <p:cNvSpPr txBox="1"/>
          <p:nvPr/>
        </p:nvSpPr>
        <p:spPr>
          <a:xfrm>
            <a:off x="179512" y="5445224"/>
            <a:ext cx="2262158" cy="369332"/>
          </a:xfrm>
          <a:prstGeom prst="rect">
            <a:avLst/>
          </a:prstGeom>
          <a:solidFill>
            <a:srgbClr val="FFFF00"/>
          </a:solidFill>
          <a:ln w="25400">
            <a:solidFill>
              <a:schemeClr val="accent1"/>
            </a:solidFill>
          </a:ln>
        </p:spPr>
        <p:txBody>
          <a:bodyPr wrap="none" rtlCol="0">
            <a:spAutoFit/>
          </a:bodyPr>
          <a:lstStyle/>
          <a:p>
            <a:r>
              <a:rPr lang="it-IT" b="1" dirty="0">
                <a:latin typeface="Palatino Linotype" panose="02040502050505030304" pitchFamily="18" charset="0"/>
              </a:rPr>
              <a:t>Data: YYYYMMGG</a:t>
            </a:r>
          </a:p>
        </p:txBody>
      </p:sp>
      <p:sp>
        <p:nvSpPr>
          <p:cNvPr id="63" name="CasellaDiTesto 62">
            <a:extLst>
              <a:ext uri="{FF2B5EF4-FFF2-40B4-BE49-F238E27FC236}">
                <a16:creationId xmlns:a16="http://schemas.microsoft.com/office/drawing/2014/main" id="{BCAB7ACC-9BC5-44E5-8C67-2C5F90AD66A3}"/>
              </a:ext>
            </a:extLst>
          </p:cNvPr>
          <p:cNvSpPr txBox="1"/>
          <p:nvPr/>
        </p:nvSpPr>
        <p:spPr>
          <a:xfrm>
            <a:off x="179512" y="5877272"/>
            <a:ext cx="2766527" cy="369332"/>
          </a:xfrm>
          <a:prstGeom prst="rect">
            <a:avLst/>
          </a:prstGeom>
          <a:solidFill>
            <a:schemeClr val="accent6">
              <a:lumMod val="40000"/>
              <a:lumOff val="60000"/>
            </a:schemeClr>
          </a:solidFill>
          <a:ln w="25400">
            <a:solidFill>
              <a:schemeClr val="accent1"/>
            </a:solidFill>
          </a:ln>
        </p:spPr>
        <p:txBody>
          <a:bodyPr wrap="none" rtlCol="0">
            <a:spAutoFit/>
          </a:bodyPr>
          <a:lstStyle/>
          <a:p>
            <a:r>
              <a:rPr lang="it-IT" b="1" dirty="0">
                <a:latin typeface="Palatino Linotype" panose="02040502050505030304" pitchFamily="18" charset="0"/>
              </a:rPr>
              <a:t>Time: </a:t>
            </a:r>
            <a:r>
              <a:rPr lang="it-IT" b="1" dirty="0" err="1">
                <a:latin typeface="Palatino Linotype" panose="02040502050505030304" pitchFamily="18" charset="0"/>
              </a:rPr>
              <a:t>hhmm</a:t>
            </a:r>
            <a:r>
              <a:rPr lang="it-IT" b="1" dirty="0">
                <a:latin typeface="Palatino Linotype" panose="02040502050505030304" pitchFamily="18" charset="0"/>
              </a:rPr>
              <a:t> or </a:t>
            </a:r>
            <a:r>
              <a:rPr lang="it-IT" b="1" dirty="0" err="1">
                <a:latin typeface="Palatino Linotype" panose="02040502050505030304" pitchFamily="18" charset="0"/>
              </a:rPr>
              <a:t>hhmmss</a:t>
            </a:r>
            <a:endParaRPr lang="it-IT" b="1" dirty="0">
              <a:latin typeface="Palatino Linotype" panose="02040502050505030304" pitchFamily="18" charset="0"/>
            </a:endParaRPr>
          </a:p>
        </p:txBody>
      </p:sp>
      <p:sp>
        <p:nvSpPr>
          <p:cNvPr id="64" name="CasellaDiTesto 63">
            <a:extLst>
              <a:ext uri="{FF2B5EF4-FFF2-40B4-BE49-F238E27FC236}">
                <a16:creationId xmlns:a16="http://schemas.microsoft.com/office/drawing/2014/main" id="{C657664B-0EEA-4AA1-8DC8-7B7A511B8CF6}"/>
              </a:ext>
            </a:extLst>
          </p:cNvPr>
          <p:cNvSpPr txBox="1"/>
          <p:nvPr/>
        </p:nvSpPr>
        <p:spPr>
          <a:xfrm>
            <a:off x="3203848" y="5445224"/>
            <a:ext cx="1414170" cy="369332"/>
          </a:xfrm>
          <a:prstGeom prst="rect">
            <a:avLst/>
          </a:prstGeom>
          <a:solidFill>
            <a:schemeClr val="accent4">
              <a:lumMod val="40000"/>
              <a:lumOff val="60000"/>
            </a:schemeClr>
          </a:solidFill>
          <a:ln w="25400">
            <a:solidFill>
              <a:schemeClr val="accent1"/>
            </a:solidFill>
          </a:ln>
        </p:spPr>
        <p:txBody>
          <a:bodyPr wrap="none" rtlCol="0">
            <a:spAutoFit/>
          </a:bodyPr>
          <a:lstStyle/>
          <a:p>
            <a:r>
              <a:rPr lang="it-IT" b="1" dirty="0" err="1">
                <a:latin typeface="Palatino Linotype" panose="02040502050505030304" pitchFamily="18" charset="0"/>
              </a:rPr>
              <a:t>Radiometer</a:t>
            </a:r>
            <a:endParaRPr lang="it-IT" b="1" dirty="0">
              <a:latin typeface="Palatino Linotype" panose="02040502050505030304" pitchFamily="18" charset="0"/>
            </a:endParaRPr>
          </a:p>
        </p:txBody>
      </p:sp>
      <p:sp>
        <p:nvSpPr>
          <p:cNvPr id="65" name="Rettangolo con angoli arrotondati 64">
            <a:extLst>
              <a:ext uri="{FF2B5EF4-FFF2-40B4-BE49-F238E27FC236}">
                <a16:creationId xmlns:a16="http://schemas.microsoft.com/office/drawing/2014/main" id="{9C36A490-8E97-443B-BF94-3330B24BBF72}"/>
              </a:ext>
            </a:extLst>
          </p:cNvPr>
          <p:cNvSpPr/>
          <p:nvPr/>
        </p:nvSpPr>
        <p:spPr>
          <a:xfrm>
            <a:off x="5724128" y="1124744"/>
            <a:ext cx="1008112" cy="26282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Rettangolo con angoli arrotondati 66">
            <a:extLst>
              <a:ext uri="{FF2B5EF4-FFF2-40B4-BE49-F238E27FC236}">
                <a16:creationId xmlns:a16="http://schemas.microsoft.com/office/drawing/2014/main" id="{295C9DED-BFEA-4095-B734-6F09B65C09CD}"/>
              </a:ext>
            </a:extLst>
          </p:cNvPr>
          <p:cNvSpPr/>
          <p:nvPr/>
        </p:nvSpPr>
        <p:spPr>
          <a:xfrm>
            <a:off x="5868144" y="1437988"/>
            <a:ext cx="1008112" cy="26282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Rettangolo con angoli arrotondati 67">
            <a:extLst>
              <a:ext uri="{FF2B5EF4-FFF2-40B4-BE49-F238E27FC236}">
                <a16:creationId xmlns:a16="http://schemas.microsoft.com/office/drawing/2014/main" id="{5C9F3A83-957A-400A-943C-162C156E93DD}"/>
              </a:ext>
            </a:extLst>
          </p:cNvPr>
          <p:cNvSpPr/>
          <p:nvPr/>
        </p:nvSpPr>
        <p:spPr>
          <a:xfrm>
            <a:off x="5652120" y="3717032"/>
            <a:ext cx="1224136" cy="26282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9" name="Rettangolo con angoli arrotondati 68">
            <a:extLst>
              <a:ext uri="{FF2B5EF4-FFF2-40B4-BE49-F238E27FC236}">
                <a16:creationId xmlns:a16="http://schemas.microsoft.com/office/drawing/2014/main" id="{5BD7F0BF-6A78-4645-822B-58B593C5C0D8}"/>
              </a:ext>
            </a:extLst>
          </p:cNvPr>
          <p:cNvSpPr/>
          <p:nvPr/>
        </p:nvSpPr>
        <p:spPr>
          <a:xfrm>
            <a:off x="6372200" y="4030276"/>
            <a:ext cx="418037" cy="26282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0" name="Rettangolo con angoli arrotondati 69">
            <a:extLst>
              <a:ext uri="{FF2B5EF4-FFF2-40B4-BE49-F238E27FC236}">
                <a16:creationId xmlns:a16="http://schemas.microsoft.com/office/drawing/2014/main" id="{7B506D75-BAEF-42F3-8881-6B788291A63C}"/>
              </a:ext>
            </a:extLst>
          </p:cNvPr>
          <p:cNvSpPr/>
          <p:nvPr/>
        </p:nvSpPr>
        <p:spPr>
          <a:xfrm>
            <a:off x="6876257" y="4390316"/>
            <a:ext cx="576064" cy="26282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1" name="Rettangolo con angoli arrotondati 70">
            <a:extLst>
              <a:ext uri="{FF2B5EF4-FFF2-40B4-BE49-F238E27FC236}">
                <a16:creationId xmlns:a16="http://schemas.microsoft.com/office/drawing/2014/main" id="{EBFF7AC2-B033-4F8A-85BD-B911AA2B81AD}"/>
              </a:ext>
            </a:extLst>
          </p:cNvPr>
          <p:cNvSpPr/>
          <p:nvPr/>
        </p:nvSpPr>
        <p:spPr>
          <a:xfrm>
            <a:off x="6732240" y="1124744"/>
            <a:ext cx="648072" cy="2628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3" name="Rettangolo con angoli arrotondati 72">
            <a:extLst>
              <a:ext uri="{FF2B5EF4-FFF2-40B4-BE49-F238E27FC236}">
                <a16:creationId xmlns:a16="http://schemas.microsoft.com/office/drawing/2014/main" id="{E6D87B91-BCF8-4620-A6C7-64F5CEF325D3}"/>
              </a:ext>
            </a:extLst>
          </p:cNvPr>
          <p:cNvSpPr/>
          <p:nvPr/>
        </p:nvSpPr>
        <p:spPr>
          <a:xfrm>
            <a:off x="6971644" y="1437988"/>
            <a:ext cx="633075" cy="2628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4" name="Rettangolo con angoli arrotondati 73">
            <a:extLst>
              <a:ext uri="{FF2B5EF4-FFF2-40B4-BE49-F238E27FC236}">
                <a16:creationId xmlns:a16="http://schemas.microsoft.com/office/drawing/2014/main" id="{91A25EE5-6D27-4E57-9AB0-51AFEAA20515}"/>
              </a:ext>
            </a:extLst>
          </p:cNvPr>
          <p:cNvSpPr/>
          <p:nvPr/>
        </p:nvSpPr>
        <p:spPr>
          <a:xfrm>
            <a:off x="6971644" y="3717032"/>
            <a:ext cx="633075" cy="2628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5" name="Rettangolo con angoli arrotondati 74">
            <a:extLst>
              <a:ext uri="{FF2B5EF4-FFF2-40B4-BE49-F238E27FC236}">
                <a16:creationId xmlns:a16="http://schemas.microsoft.com/office/drawing/2014/main" id="{55D34BF0-8D44-4EDE-9ACB-D823FB73DFFE}"/>
              </a:ext>
            </a:extLst>
          </p:cNvPr>
          <p:cNvSpPr/>
          <p:nvPr/>
        </p:nvSpPr>
        <p:spPr>
          <a:xfrm>
            <a:off x="6876257" y="4030276"/>
            <a:ext cx="504056" cy="2628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6" name="CasellaDiTesto 75">
            <a:extLst>
              <a:ext uri="{FF2B5EF4-FFF2-40B4-BE49-F238E27FC236}">
                <a16:creationId xmlns:a16="http://schemas.microsoft.com/office/drawing/2014/main" id="{1F4E1B35-3063-42FC-9885-6E214556E56F}"/>
              </a:ext>
            </a:extLst>
          </p:cNvPr>
          <p:cNvSpPr txBox="1"/>
          <p:nvPr/>
        </p:nvSpPr>
        <p:spPr>
          <a:xfrm>
            <a:off x="3203848" y="5886564"/>
            <a:ext cx="761747" cy="369332"/>
          </a:xfrm>
          <a:prstGeom prst="rect">
            <a:avLst/>
          </a:prstGeom>
          <a:solidFill>
            <a:srgbClr val="92D050"/>
          </a:solidFill>
          <a:ln w="25400">
            <a:solidFill>
              <a:schemeClr val="accent1"/>
            </a:solidFill>
          </a:ln>
        </p:spPr>
        <p:txBody>
          <a:bodyPr wrap="none" rtlCol="0">
            <a:spAutoFit/>
          </a:bodyPr>
          <a:lstStyle/>
          <a:p>
            <a:r>
              <a:rPr lang="it-IT" b="1" dirty="0" err="1">
                <a:latin typeface="Palatino Linotype" panose="02040502050505030304" pitchFamily="18" charset="0"/>
              </a:rPr>
              <a:t>Orbit</a:t>
            </a:r>
            <a:endParaRPr lang="it-IT" b="1" dirty="0">
              <a:latin typeface="Palatino Linotype" panose="02040502050505030304" pitchFamily="18" charset="0"/>
            </a:endParaRPr>
          </a:p>
        </p:txBody>
      </p:sp>
      <p:sp>
        <p:nvSpPr>
          <p:cNvPr id="77" name="Rettangolo con angoli arrotondati 76">
            <a:extLst>
              <a:ext uri="{FF2B5EF4-FFF2-40B4-BE49-F238E27FC236}">
                <a16:creationId xmlns:a16="http://schemas.microsoft.com/office/drawing/2014/main" id="{0C243849-F7B3-4811-8E95-7C9F9D24F804}"/>
              </a:ext>
            </a:extLst>
          </p:cNvPr>
          <p:cNvSpPr/>
          <p:nvPr/>
        </p:nvSpPr>
        <p:spPr>
          <a:xfrm>
            <a:off x="6444208" y="2132856"/>
            <a:ext cx="346029" cy="26282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8" name="CasellaDiTesto 77">
            <a:extLst>
              <a:ext uri="{FF2B5EF4-FFF2-40B4-BE49-F238E27FC236}">
                <a16:creationId xmlns:a16="http://schemas.microsoft.com/office/drawing/2014/main" id="{95F58C2D-103F-4358-99F8-A0FE2CC79D9D}"/>
              </a:ext>
            </a:extLst>
          </p:cNvPr>
          <p:cNvSpPr txBox="1"/>
          <p:nvPr/>
        </p:nvSpPr>
        <p:spPr>
          <a:xfrm>
            <a:off x="5031846" y="5445224"/>
            <a:ext cx="2204450" cy="369332"/>
          </a:xfrm>
          <a:prstGeom prst="rect">
            <a:avLst/>
          </a:prstGeom>
          <a:solidFill>
            <a:schemeClr val="accent5">
              <a:lumMod val="40000"/>
              <a:lumOff val="60000"/>
            </a:schemeClr>
          </a:solidFill>
          <a:ln w="25400">
            <a:solidFill>
              <a:schemeClr val="accent1"/>
            </a:solidFill>
          </a:ln>
        </p:spPr>
        <p:txBody>
          <a:bodyPr wrap="none" rtlCol="0">
            <a:spAutoFit/>
          </a:bodyPr>
          <a:lstStyle/>
          <a:p>
            <a:r>
              <a:rPr lang="it-IT" b="1" dirty="0" err="1">
                <a:latin typeface="Palatino Linotype" panose="02040502050505030304" pitchFamily="18" charset="0"/>
              </a:rPr>
              <a:t>Accumulation</a:t>
            </a:r>
            <a:r>
              <a:rPr lang="it-IT" b="1" dirty="0">
                <a:latin typeface="Palatino Linotype" panose="02040502050505030304" pitchFamily="18" charset="0"/>
              </a:rPr>
              <a:t> time</a:t>
            </a:r>
          </a:p>
        </p:txBody>
      </p:sp>
      <p:sp>
        <p:nvSpPr>
          <p:cNvPr id="50" name="CasellaDiTesto 49">
            <a:extLst>
              <a:ext uri="{FF2B5EF4-FFF2-40B4-BE49-F238E27FC236}">
                <a16:creationId xmlns:a16="http://schemas.microsoft.com/office/drawing/2014/main" id="{892B5ED5-60A8-46F4-8C71-5BCC5499DB47}"/>
              </a:ext>
            </a:extLst>
          </p:cNvPr>
          <p:cNvSpPr txBox="1"/>
          <p:nvPr/>
        </p:nvSpPr>
        <p:spPr>
          <a:xfrm>
            <a:off x="5031846" y="5886564"/>
            <a:ext cx="3038011" cy="369332"/>
          </a:xfrm>
          <a:prstGeom prst="rect">
            <a:avLst/>
          </a:prstGeom>
          <a:solidFill>
            <a:schemeClr val="accent1"/>
          </a:solidFill>
          <a:ln w="25400">
            <a:solidFill>
              <a:schemeClr val="accent1"/>
            </a:solidFill>
          </a:ln>
        </p:spPr>
        <p:txBody>
          <a:bodyPr wrap="none" rtlCol="0">
            <a:spAutoFit/>
          </a:bodyPr>
          <a:lstStyle/>
          <a:p>
            <a:r>
              <a:rPr lang="it-IT" b="1" dirty="0">
                <a:latin typeface="Palatino Linotype" panose="02040502050505030304" pitchFamily="18" charset="0"/>
              </a:rPr>
              <a:t>Quality (reliability of data)</a:t>
            </a:r>
          </a:p>
        </p:txBody>
      </p:sp>
      <p:sp>
        <p:nvSpPr>
          <p:cNvPr id="60" name="Rettangolo con angoli arrotondati 59">
            <a:extLst>
              <a:ext uri="{FF2B5EF4-FFF2-40B4-BE49-F238E27FC236}">
                <a16:creationId xmlns:a16="http://schemas.microsoft.com/office/drawing/2014/main" id="{AE5FF18B-1478-43AE-AECD-BE77651C6D81}"/>
              </a:ext>
            </a:extLst>
          </p:cNvPr>
          <p:cNvSpPr/>
          <p:nvPr/>
        </p:nvSpPr>
        <p:spPr>
          <a:xfrm>
            <a:off x="6876256" y="2785779"/>
            <a:ext cx="360040" cy="2831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Rettangolo con angoli arrotondati 65">
            <a:extLst>
              <a:ext uri="{FF2B5EF4-FFF2-40B4-BE49-F238E27FC236}">
                <a16:creationId xmlns:a16="http://schemas.microsoft.com/office/drawing/2014/main" id="{EB752058-5C3A-4E76-ABD3-27C01F317AB9}"/>
              </a:ext>
            </a:extLst>
          </p:cNvPr>
          <p:cNvSpPr/>
          <p:nvPr/>
        </p:nvSpPr>
        <p:spPr>
          <a:xfrm>
            <a:off x="6948264" y="3382205"/>
            <a:ext cx="360040" cy="28318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9" name="Segnaposto contenuto 5">
            <a:extLst>
              <a:ext uri="{FF2B5EF4-FFF2-40B4-BE49-F238E27FC236}">
                <a16:creationId xmlns:a16="http://schemas.microsoft.com/office/drawing/2014/main" id="{F6ED7A58-D71A-4FE7-89A2-9963F6E1B78B}"/>
              </a:ext>
            </a:extLst>
          </p:cNvPr>
          <p:cNvGraphicFramePr>
            <a:graphicFrameLocks/>
          </p:cNvGraphicFramePr>
          <p:nvPr>
            <p:extLst>
              <p:ext uri="{D42A27DB-BD31-4B8C-83A1-F6EECF244321}">
                <p14:modId xmlns:p14="http://schemas.microsoft.com/office/powerpoint/2010/main" val="3048867354"/>
              </p:ext>
            </p:extLst>
          </p:nvPr>
        </p:nvGraphicFramePr>
        <p:xfrm>
          <a:off x="179512" y="620688"/>
          <a:ext cx="8784976" cy="4434840"/>
        </p:xfrm>
        <a:graphic>
          <a:graphicData uri="http://schemas.openxmlformats.org/drawingml/2006/table">
            <a:tbl>
              <a:tblPr firstRow="1" bandRow="1">
                <a:tableStyleId>{5C22544A-7EE6-4342-B048-85BDC9FD1C3A}</a:tableStyleId>
              </a:tblPr>
              <a:tblGrid>
                <a:gridCol w="2788881">
                  <a:extLst>
                    <a:ext uri="{9D8B030D-6E8A-4147-A177-3AD203B41FA5}">
                      <a16:colId xmlns:a16="http://schemas.microsoft.com/office/drawing/2014/main" val="20000"/>
                    </a:ext>
                  </a:extLst>
                </a:gridCol>
                <a:gridCol w="5996095">
                  <a:extLst>
                    <a:ext uri="{9D8B030D-6E8A-4147-A177-3AD203B41FA5}">
                      <a16:colId xmlns:a16="http://schemas.microsoft.com/office/drawing/2014/main" val="20001"/>
                    </a:ext>
                  </a:extLst>
                </a:gridCol>
              </a:tblGrid>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t-IT" sz="2400" b="1" i="0" u="none" strike="noStrike" kern="1200" cap="small" normalizeH="0" baseline="0" dirty="0">
                          <a:ln>
                            <a:noFill/>
                          </a:ln>
                          <a:solidFill>
                            <a:schemeClr val="tx1"/>
                          </a:solidFill>
                          <a:effectLst/>
                          <a:latin typeface="Palatino Linotype" panose="02040502050505030304" pitchFamily="18" charset="0"/>
                          <a:ea typeface="+mn-ea"/>
                          <a:cs typeface="+mn-cs"/>
                        </a:rPr>
                        <a:t>Product 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2400" b="1" i="0" u="none" strike="noStrike" kern="1200" cap="small" normalizeH="0" baseline="0" dirty="0">
                          <a:ln>
                            <a:noFill/>
                          </a:ln>
                          <a:solidFill>
                            <a:schemeClr val="tx1"/>
                          </a:solidFill>
                          <a:effectLst/>
                          <a:latin typeface="Palatino Linotype" panose="02040502050505030304" pitchFamily="18" charset="0"/>
                          <a:ea typeface="+mn-ea"/>
                          <a:cs typeface="+mn-cs"/>
                        </a:rPr>
                        <a:t>File Name </a:t>
                      </a:r>
                      <a:r>
                        <a:rPr kumimoji="0" lang="it-IT" sz="2400" b="1" i="0" u="none" strike="noStrike" kern="1200" cap="small" normalizeH="0" baseline="0" dirty="0" err="1">
                          <a:ln>
                            <a:noFill/>
                          </a:ln>
                          <a:solidFill>
                            <a:schemeClr val="tx1"/>
                          </a:solidFill>
                          <a:effectLst/>
                          <a:latin typeface="Palatino Linotype" panose="02040502050505030304" pitchFamily="18" charset="0"/>
                          <a:ea typeface="+mn-ea"/>
                          <a:cs typeface="+mn-cs"/>
                        </a:rPr>
                        <a:t>Examples</a:t>
                      </a:r>
                      <a:endParaRPr kumimoji="0" lang="it-IT" sz="2400" b="1" i="0" u="none" strike="noStrike" kern="1200" cap="small" normalizeH="0" baseline="0" dirty="0">
                        <a:ln>
                          <a:noFill/>
                        </a:ln>
                        <a:solidFill>
                          <a:schemeClr val="tx1"/>
                        </a:solidFill>
                        <a:effectLst/>
                        <a:latin typeface="Palatino Linotype" panose="02040502050505030304" pitchFamily="18" charset="0"/>
                        <a:ea typeface="+mn-ea"/>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b="1" i="0" kern="1200" baseline="0" dirty="0">
                          <a:solidFill>
                            <a:schemeClr val="dk1"/>
                          </a:solidFill>
                          <a:effectLst/>
                          <a:latin typeface="Palatino Linotype" panose="02040502050505030304" pitchFamily="18" charset="0"/>
                          <a:ea typeface="+mn-ea"/>
                          <a:cs typeface="+mn-cs"/>
                        </a:rPr>
                        <a:t>P-IN-SSMIS </a:t>
                      </a:r>
                      <a:r>
                        <a:rPr lang="it-IT" sz="1800" b="1" i="0" baseline="0" dirty="0">
                          <a:solidFill>
                            <a:schemeClr val="tx1"/>
                          </a:solidFill>
                          <a:latin typeface="Palatino Linotype" panose="02040502050505030304" pitchFamily="18" charset="0"/>
                        </a:rPr>
                        <a:t>(H01)</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pt-BR" sz="1800" b="1" i="0" baseline="0" dirty="0">
                          <a:solidFill>
                            <a:schemeClr val="tx1"/>
                          </a:solidFill>
                          <a:latin typeface="Palatino Linotype" panose="02040502050505030304" pitchFamily="18" charset="0"/>
                        </a:rPr>
                        <a:t>h01_20190805_1504_DMSP17_65797_rom.buf</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i="0" kern="1200" baseline="0" dirty="0">
                          <a:solidFill>
                            <a:schemeClr val="dk1"/>
                          </a:solidFill>
                          <a:effectLst/>
                          <a:latin typeface="Palatino Linotype" panose="02040502050505030304" pitchFamily="18" charset="0"/>
                          <a:ea typeface="+mn-ea"/>
                          <a:cs typeface="+mn-cs"/>
                        </a:rPr>
                        <a:t>P-IN-MHS </a:t>
                      </a:r>
                      <a:r>
                        <a:rPr lang="it-IT" sz="1800" b="1" i="0" baseline="0" dirty="0">
                          <a:solidFill>
                            <a:schemeClr val="tx1"/>
                          </a:solidFill>
                          <a:latin typeface="Palatino Linotype" panose="02040502050505030304" pitchFamily="18" charset="0"/>
                        </a:rPr>
                        <a:t>(H02B)</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it-IT" sz="1800" b="1" i="0" baseline="0" dirty="0">
                          <a:solidFill>
                            <a:schemeClr val="tx1"/>
                          </a:solidFill>
                          <a:latin typeface="Palatino Linotype" panose="02040502050505030304" pitchFamily="18" charset="0"/>
                        </a:rPr>
                        <a:t>h02B_20190805_154920_METOPB_35702_fdk.buf</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7474386"/>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b="1" i="0" kern="1200" baseline="0" dirty="0">
                          <a:solidFill>
                            <a:schemeClr val="dk1"/>
                          </a:solidFill>
                          <a:effectLst/>
                          <a:latin typeface="Palatino Linotype" panose="02040502050505030304" pitchFamily="18" charset="0"/>
                          <a:ea typeface="+mn-ea"/>
                          <a:cs typeface="+mn-cs"/>
                        </a:rPr>
                        <a:t>P-IN-SEVIRI </a:t>
                      </a:r>
                      <a:r>
                        <a:rPr lang="it-IT" sz="1800" b="1" i="0" baseline="0" dirty="0">
                          <a:solidFill>
                            <a:schemeClr val="tx1"/>
                          </a:solidFill>
                          <a:latin typeface="Palatino Linotype" panose="02040502050505030304" pitchFamily="18" charset="0"/>
                        </a:rPr>
                        <a:t>(H03B)</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800" b="1" i="0" baseline="0" dirty="0">
                          <a:solidFill>
                            <a:schemeClr val="tx1"/>
                          </a:solidFill>
                          <a:latin typeface="Palatino Linotype" panose="02040502050505030304" pitchFamily="18" charset="0"/>
                        </a:rPr>
                        <a:t>h03B_20190805_1615_fdk.grb</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593002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i="0" kern="1200" baseline="0" dirty="0">
                          <a:solidFill>
                            <a:schemeClr val="dk1"/>
                          </a:solidFill>
                          <a:effectLst/>
                          <a:latin typeface="Palatino Linotype" panose="02040502050505030304" pitchFamily="18" charset="0"/>
                          <a:ea typeface="+mn-ea"/>
                          <a:cs typeface="+mn-cs"/>
                        </a:rPr>
                        <a:t>P-AC-SEVIRI </a:t>
                      </a:r>
                      <a:r>
                        <a:rPr lang="it-IT" sz="1800" b="1" i="0" baseline="0" dirty="0">
                          <a:solidFill>
                            <a:schemeClr val="tx1"/>
                          </a:solidFill>
                          <a:latin typeface="Palatino Linotype" panose="02040502050505030304" pitchFamily="18" charset="0"/>
                        </a:rPr>
                        <a:t>(H05B)</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pt-BR" sz="1800" b="1" i="0" baseline="0" dirty="0">
                          <a:solidFill>
                            <a:schemeClr val="tx1"/>
                          </a:solidFill>
                          <a:latin typeface="Palatino Linotype" panose="02040502050505030304" pitchFamily="18" charset="0"/>
                        </a:rPr>
                        <a:t>h05B_20190805_1800_24_fdk.grb</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821731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b="1" i="0" kern="1200" baseline="0" dirty="0">
                          <a:solidFill>
                            <a:schemeClr val="dk1"/>
                          </a:solidFill>
                          <a:effectLst/>
                          <a:latin typeface="Palatino Linotype" panose="02040502050505030304" pitchFamily="18" charset="0"/>
                          <a:ea typeface="+mn-ea"/>
                          <a:cs typeface="+mn-cs"/>
                        </a:rPr>
                        <a:t>P-IN-SEVIRI-CO </a:t>
                      </a:r>
                      <a:r>
                        <a:rPr lang="it-IT" sz="1800" b="1" i="0" baseline="0" dirty="0">
                          <a:solidFill>
                            <a:schemeClr val="tx1"/>
                          </a:solidFill>
                          <a:latin typeface="Palatino Linotype" panose="02040502050505030304" pitchFamily="18" charset="0"/>
                        </a:rPr>
                        <a:t>(H15)</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it-IT" sz="1800" b="1" i="0" baseline="0" dirty="0">
                          <a:solidFill>
                            <a:schemeClr val="tx1"/>
                          </a:solidFill>
                          <a:latin typeface="Palatino Linotype" panose="02040502050505030304" pitchFamily="18" charset="0"/>
                        </a:rPr>
                        <a:t>h15_20190805_1627_rom.grb</a:t>
                      </a:r>
                    </a:p>
                    <a:p>
                      <a:pPr algn="ctr">
                        <a:lnSpc>
                          <a:spcPct val="100000"/>
                        </a:lnSpc>
                      </a:pPr>
                      <a:r>
                        <a:rPr lang="pt-BR" sz="1800" b="1" i="0" baseline="0" dirty="0">
                          <a:solidFill>
                            <a:schemeClr val="tx1"/>
                          </a:solidFill>
                          <a:latin typeface="Palatino Linotype" panose="02040502050505030304" pitchFamily="18" charset="0"/>
                        </a:rPr>
                        <a:t>h15_20190805_1627_rom_qlt.grb</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069618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b="1" i="0" kern="1200" baseline="0" dirty="0">
                          <a:solidFill>
                            <a:schemeClr val="dk1"/>
                          </a:solidFill>
                          <a:effectLst/>
                          <a:latin typeface="Palatino Linotype" panose="02040502050505030304" pitchFamily="18" charset="0"/>
                          <a:ea typeface="+mn-ea"/>
                          <a:cs typeface="+mn-cs"/>
                        </a:rPr>
                        <a:t>P-IN-SEVIRI-CO </a:t>
                      </a:r>
                      <a:r>
                        <a:rPr lang="it-IT" sz="1800" b="1" i="0" baseline="0" dirty="0">
                          <a:solidFill>
                            <a:schemeClr val="tx1"/>
                          </a:solidFill>
                          <a:latin typeface="Palatino Linotype" panose="02040502050505030304" pitchFamily="18" charset="0"/>
                        </a:rPr>
                        <a:t>(H15B)</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800" b="1" i="0" baseline="0" dirty="0">
                          <a:solidFill>
                            <a:schemeClr val="tx1"/>
                          </a:solidFill>
                          <a:latin typeface="Palatino Linotype" panose="02040502050505030304" pitchFamily="18" charset="0"/>
                        </a:rPr>
                        <a:t>h15B_20190805_1530_fdk.grb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baseline="0" dirty="0">
                          <a:solidFill>
                            <a:schemeClr val="tx1"/>
                          </a:solidFill>
                          <a:latin typeface="Palatino Linotype" panose="02040502050505030304" pitchFamily="18" charset="0"/>
                        </a:rPr>
                        <a:t>h15B_20190805_1530_fdk_qlt.grb</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4843840"/>
                  </a:ext>
                </a:extLst>
              </a:tr>
              <a:tr h="0">
                <a:tc>
                  <a:txBody>
                    <a:bodyPr/>
                    <a:lstStyle/>
                    <a:p>
                      <a:pPr algn="ctr">
                        <a:lnSpc>
                          <a:spcPct val="100000"/>
                        </a:lnSpc>
                      </a:pPr>
                      <a:r>
                        <a:rPr lang="it-IT" sz="1800" b="1" i="0" baseline="0" dirty="0">
                          <a:solidFill>
                            <a:schemeClr val="tx1"/>
                          </a:solidFill>
                          <a:latin typeface="Palatino Linotype" panose="02040502050505030304" pitchFamily="18" charset="0"/>
                          <a:ea typeface="MS Mincho"/>
                        </a:rPr>
                        <a:t>H-AUX-17 (H17)</a:t>
                      </a:r>
                      <a:endParaRPr sz="1800" b="1" i="0" baseline="0" dirty="0">
                        <a:solidFill>
                          <a:srgbClr val="FF0000"/>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it-IT" sz="1800" b="1" i="0" baseline="0" dirty="0">
                          <a:solidFill>
                            <a:schemeClr val="tx1"/>
                          </a:solidFill>
                          <a:latin typeface="Palatino Linotype" panose="02040502050505030304" pitchFamily="18" charset="0"/>
                        </a:rPr>
                        <a:t>h17_20190805_1625_GCOM-W1_38387_fdk.nc</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i="0" kern="1200" dirty="0">
                          <a:solidFill>
                            <a:schemeClr val="dk1"/>
                          </a:solidFill>
                          <a:effectLst/>
                          <a:latin typeface="Palatino Linotype" panose="02040502050505030304" pitchFamily="18" charset="0"/>
                          <a:ea typeface="+mn-ea"/>
                          <a:cs typeface="+mn-cs"/>
                        </a:rPr>
                        <a:t>P-IN-ATMS </a:t>
                      </a:r>
                      <a:r>
                        <a:rPr lang="it-IT" sz="1800" b="1" i="0" baseline="0" dirty="0">
                          <a:solidFill>
                            <a:schemeClr val="tx1"/>
                          </a:solidFill>
                          <a:latin typeface="Palatino Linotype" panose="02040502050505030304" pitchFamily="18" charset="0"/>
                        </a:rPr>
                        <a:t>(H18)</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it-IT" sz="1800" b="1" i="0" baseline="0" dirty="0">
                          <a:solidFill>
                            <a:schemeClr val="tx1"/>
                          </a:solidFill>
                          <a:latin typeface="Palatino Linotype" panose="02040502050505030304" pitchFamily="18" charset="0"/>
                        </a:rPr>
                        <a:t>h18_20190805_1545_N20_8871.nc</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ctr">
                        <a:lnSpc>
                          <a:spcPct val="100000"/>
                        </a:lnSpc>
                      </a:pPr>
                      <a:r>
                        <a:rPr lang="it-IT" sz="1800" b="1" i="0" baseline="0" dirty="0">
                          <a:solidFill>
                            <a:schemeClr val="tx1"/>
                          </a:solidFill>
                          <a:latin typeface="Palatino Linotype" panose="02040502050505030304" pitchFamily="18" charset="0"/>
                          <a:ea typeface="MS Mincho"/>
                        </a:rPr>
                        <a:t>H-AUX-20 (H20)</a:t>
                      </a:r>
                      <a:endParaRPr sz="1800" b="1" i="0" baseline="0" dirty="0">
                        <a:solidFill>
                          <a:srgbClr val="FF0000"/>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it-IT" sz="1800" b="1" i="0" baseline="0" dirty="0">
                          <a:solidFill>
                            <a:schemeClr val="tx1"/>
                          </a:solidFill>
                          <a:latin typeface="Palatino Linotype" panose="02040502050505030304" pitchFamily="18" charset="0"/>
                        </a:rPr>
                        <a:t>h20_20190805_1431_1601_GMI.nc</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i="0" kern="1200" baseline="0" dirty="0">
                          <a:solidFill>
                            <a:schemeClr val="dk1"/>
                          </a:solidFill>
                          <a:effectLst/>
                          <a:latin typeface="Palatino Linotype" panose="02040502050505030304" pitchFamily="18" charset="0"/>
                          <a:ea typeface="+mn-ea"/>
                          <a:cs typeface="+mn-cs"/>
                        </a:rPr>
                        <a:t>P-DM-PMW </a:t>
                      </a:r>
                      <a:r>
                        <a:rPr lang="it-IT" sz="1800" b="1" i="0" kern="1200" baseline="0" dirty="0">
                          <a:solidFill>
                            <a:schemeClr val="tx1"/>
                          </a:solidFill>
                          <a:latin typeface="Palatino Linotype" panose="02040502050505030304" pitchFamily="18" charset="0"/>
                          <a:ea typeface="MS Mincho"/>
                          <a:cs typeface="+mn-cs"/>
                        </a:rPr>
                        <a:t>(H23)</a:t>
                      </a:r>
                      <a:endParaRPr sz="1800" b="1" i="0" kern="1200" baseline="0" dirty="0">
                        <a:solidFill>
                          <a:schemeClr val="tx1"/>
                        </a:solidFill>
                        <a:latin typeface="Palatino Linotype" panose="02040502050505030304" pitchFamily="18" charset="0"/>
                        <a:ea typeface="MS Mincho"/>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pPr>
                      <a:r>
                        <a:rPr lang="it-IT" sz="1800" b="1" i="0" kern="1200" baseline="0" dirty="0">
                          <a:solidFill>
                            <a:schemeClr val="tx1"/>
                          </a:solidFill>
                          <a:latin typeface="Palatino Linotype" panose="02040502050505030304" pitchFamily="18" charset="0"/>
                          <a:ea typeface="MS Mincho"/>
                          <a:cs typeface="+mn-cs"/>
                        </a:rPr>
                        <a:t>h23_20180322.nc</a:t>
                      </a:r>
                      <a:endParaRPr sz="1800" b="1" i="0" kern="1200" baseline="0" dirty="0">
                        <a:solidFill>
                          <a:schemeClr val="tx1"/>
                        </a:solidFill>
                        <a:latin typeface="Palatino Linotype" panose="02040502050505030304" pitchFamily="18" charset="0"/>
                        <a:ea typeface="MS Mincho"/>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79" name="Segnaposto data 7">
            <a:extLst>
              <a:ext uri="{FF2B5EF4-FFF2-40B4-BE49-F238E27FC236}">
                <a16:creationId xmlns:a16="http://schemas.microsoft.com/office/drawing/2014/main" id="{86A5CB10-61CE-4DC0-BD07-A515CFA71221}"/>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3" name="Segnaposto numero diapositiva 2">
            <a:extLst>
              <a:ext uri="{FF2B5EF4-FFF2-40B4-BE49-F238E27FC236}">
                <a16:creationId xmlns:a16="http://schemas.microsoft.com/office/drawing/2014/main" id="{56D3A027-1CEF-450D-AD59-EA0A89374A7A}"/>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16</a:t>
            </a:fld>
            <a:endParaRPr lang="it-IT"/>
          </a:p>
        </p:txBody>
      </p:sp>
    </p:spTree>
    <p:extLst>
      <p:ext uri="{BB962C8B-B14F-4D97-AF65-F5344CB8AC3E}">
        <p14:creationId xmlns:p14="http://schemas.microsoft.com/office/powerpoint/2010/main" val="112957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59"/>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57"/>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55"/>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7"/>
                                        </p:tgtEl>
                                        <p:attrNameLst>
                                          <p:attrName>style.visibility</p:attrName>
                                        </p:attrNameLst>
                                      </p:cBhvr>
                                      <p:to>
                                        <p:strVal val="visible"/>
                                      </p:to>
                                    </p:set>
                                  </p:childTnLst>
                                </p:cTn>
                              </p:par>
                              <p:par>
                                <p:cTn id="68" presetID="1" presetClass="entr" presetSubtype="0" fill="hold" grpId="2" nodeType="withEffect">
                                  <p:stCondLst>
                                    <p:cond delay="0"/>
                                  </p:stCondLst>
                                  <p:childTnLst>
                                    <p:set>
                                      <p:cBhvr>
                                        <p:cTn id="69" dur="1" fill="hold">
                                          <p:stCondLst>
                                            <p:cond delay="0"/>
                                          </p:stCondLst>
                                        </p:cTn>
                                        <p:tgtEl>
                                          <p:spTgt spid="63"/>
                                        </p:tgtEl>
                                        <p:attrNameLst>
                                          <p:attrName>style.visibility</p:attrName>
                                        </p:attrNameLst>
                                      </p:cBhvr>
                                      <p:to>
                                        <p:strVal val="visible"/>
                                      </p:to>
                                    </p:set>
                                  </p:childTnLst>
                                </p:cTn>
                              </p:par>
                              <p:par>
                                <p:cTn id="70" presetID="1" presetClass="exit" presetSubtype="0" fill="hold" grpId="1" nodeType="withEffect">
                                  <p:stCondLst>
                                    <p:cond delay="0"/>
                                  </p:stCondLst>
                                  <p:childTnLst>
                                    <p:set>
                                      <p:cBhvr>
                                        <p:cTn id="71" dur="1" fill="hold">
                                          <p:stCondLst>
                                            <p:cond delay="0"/>
                                          </p:stCondLst>
                                        </p:cTn>
                                        <p:tgtEl>
                                          <p:spTgt spid="6"/>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39"/>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40"/>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41"/>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42"/>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43"/>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44"/>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45"/>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46"/>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47"/>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48"/>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49"/>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13"/>
                                        </p:tgtEl>
                                        <p:attrNameLst>
                                          <p:attrName>style.visibility</p:attrName>
                                        </p:attrNameLst>
                                      </p:cBhvr>
                                      <p:to>
                                        <p:strVal val="hidden"/>
                                      </p:to>
                                    </p:set>
                                  </p:childTnLst>
                                </p:cTn>
                              </p:par>
                              <p:par>
                                <p:cTn id="96" presetID="1" presetClass="entr" presetSubtype="0"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63"/>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62"/>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59"/>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58"/>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57"/>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56"/>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55"/>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54"/>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53"/>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52"/>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51"/>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61"/>
                                        </p:tgtEl>
                                        <p:attrNameLst>
                                          <p:attrName>style.visibility</p:attrName>
                                        </p:attrNameLst>
                                      </p:cBhvr>
                                      <p:to>
                                        <p:strVal val="hidden"/>
                                      </p:to>
                                    </p:set>
                                  </p:childTnLst>
                                </p:cTn>
                              </p:par>
                              <p:par>
                                <p:cTn id="124" presetID="1" presetClass="exit" presetSubtype="0" fill="hold" grpId="1" nodeType="withEffect">
                                  <p:stCondLst>
                                    <p:cond delay="0"/>
                                  </p:stCondLst>
                                  <p:childTnLst>
                                    <p:set>
                                      <p:cBhvr>
                                        <p:cTn id="125" dur="1" fill="hold">
                                          <p:stCondLst>
                                            <p:cond delay="0"/>
                                          </p:stCondLst>
                                        </p:cTn>
                                        <p:tgtEl>
                                          <p:spTgt spid="7"/>
                                        </p:tgtEl>
                                        <p:attrNameLst>
                                          <p:attrName>style.visibility</p:attrName>
                                        </p:attrNameLst>
                                      </p:cBhvr>
                                      <p:to>
                                        <p:strVal val="hidden"/>
                                      </p:to>
                                    </p:set>
                                  </p:childTnLst>
                                </p:cTn>
                              </p:par>
                              <p:par>
                                <p:cTn id="126" presetID="1" presetClass="entr" presetSubtype="0" fill="hold" grpId="0" nodeType="withEffect">
                                  <p:stCondLst>
                                    <p:cond delay="0"/>
                                  </p:stCondLst>
                                  <p:childTnLst>
                                    <p:set>
                                      <p:cBhvr>
                                        <p:cTn id="127" dur="1" fill="hold">
                                          <p:stCondLst>
                                            <p:cond delay="0"/>
                                          </p:stCondLst>
                                        </p:cTn>
                                        <p:tgtEl>
                                          <p:spTgt spid="64"/>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65"/>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67"/>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68"/>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69"/>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70"/>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grpId="1" nodeType="clickEffect">
                                  <p:stCondLst>
                                    <p:cond delay="0"/>
                                  </p:stCondLst>
                                  <p:childTnLst>
                                    <p:set>
                                      <p:cBhvr>
                                        <p:cTn id="141" dur="1" fill="hold">
                                          <p:stCondLst>
                                            <p:cond delay="0"/>
                                          </p:stCondLst>
                                        </p:cTn>
                                        <p:tgtEl>
                                          <p:spTgt spid="64"/>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65"/>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67"/>
                                        </p:tgtEl>
                                        <p:attrNameLst>
                                          <p:attrName>style.visibility</p:attrName>
                                        </p:attrNameLst>
                                      </p:cBhvr>
                                      <p:to>
                                        <p:strVal val="hidden"/>
                                      </p:to>
                                    </p:set>
                                  </p:childTnLst>
                                </p:cTn>
                              </p:par>
                              <p:par>
                                <p:cTn id="146" presetID="1" presetClass="exit" presetSubtype="0" fill="hold" grpId="1" nodeType="withEffect">
                                  <p:stCondLst>
                                    <p:cond delay="0"/>
                                  </p:stCondLst>
                                  <p:childTnLst>
                                    <p:set>
                                      <p:cBhvr>
                                        <p:cTn id="147" dur="1" fill="hold">
                                          <p:stCondLst>
                                            <p:cond delay="0"/>
                                          </p:stCondLst>
                                        </p:cTn>
                                        <p:tgtEl>
                                          <p:spTgt spid="68"/>
                                        </p:tgtEl>
                                        <p:attrNameLst>
                                          <p:attrName>style.visibility</p:attrName>
                                        </p:attrNameLst>
                                      </p:cBhvr>
                                      <p:to>
                                        <p:strVal val="hidden"/>
                                      </p:to>
                                    </p:set>
                                  </p:childTnLst>
                                </p:cTn>
                              </p:par>
                              <p:par>
                                <p:cTn id="148" presetID="1" presetClass="exit" presetSubtype="0" fill="hold" grpId="1" nodeType="withEffect">
                                  <p:stCondLst>
                                    <p:cond delay="0"/>
                                  </p:stCondLst>
                                  <p:childTnLst>
                                    <p:set>
                                      <p:cBhvr>
                                        <p:cTn id="149" dur="1" fill="hold">
                                          <p:stCondLst>
                                            <p:cond delay="0"/>
                                          </p:stCondLst>
                                        </p:cTn>
                                        <p:tgtEl>
                                          <p:spTgt spid="69"/>
                                        </p:tgtEl>
                                        <p:attrNameLst>
                                          <p:attrName>style.visibility</p:attrName>
                                        </p:attrNameLst>
                                      </p:cBhvr>
                                      <p:to>
                                        <p:strVal val="hidden"/>
                                      </p:to>
                                    </p:set>
                                  </p:childTnLst>
                                </p:cTn>
                              </p:par>
                              <p:par>
                                <p:cTn id="150" presetID="1" presetClass="exit" presetSubtype="0" fill="hold" grpId="1" nodeType="withEffect">
                                  <p:stCondLst>
                                    <p:cond delay="0"/>
                                  </p:stCondLst>
                                  <p:childTnLst>
                                    <p:set>
                                      <p:cBhvr>
                                        <p:cTn id="151" dur="1" fill="hold">
                                          <p:stCondLst>
                                            <p:cond delay="0"/>
                                          </p:stCondLst>
                                        </p:cTn>
                                        <p:tgtEl>
                                          <p:spTgt spid="70"/>
                                        </p:tgtEl>
                                        <p:attrNameLst>
                                          <p:attrName>style.visibility</p:attrName>
                                        </p:attrNameLst>
                                      </p:cBhvr>
                                      <p:to>
                                        <p:strVal val="hidden"/>
                                      </p:to>
                                    </p:set>
                                  </p:childTnLst>
                                </p:cTn>
                              </p:par>
                              <p:par>
                                <p:cTn id="152" presetID="1" presetClass="entr" presetSubtype="0" fill="hold" grpId="0" nodeType="withEffect">
                                  <p:stCondLst>
                                    <p:cond delay="0"/>
                                  </p:stCondLst>
                                  <p:childTnLst>
                                    <p:set>
                                      <p:cBhvr>
                                        <p:cTn id="153" dur="1" fill="hold">
                                          <p:stCondLst>
                                            <p:cond delay="0"/>
                                          </p:stCondLst>
                                        </p:cTn>
                                        <p:tgtEl>
                                          <p:spTgt spid="71"/>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73"/>
                                        </p:tgtEl>
                                        <p:attrNameLst>
                                          <p:attrName>style.visibility</p:attrName>
                                        </p:attrNameLst>
                                      </p:cBhvr>
                                      <p:to>
                                        <p:strVal val="visible"/>
                                      </p:to>
                                    </p:set>
                                  </p:childTnLst>
                                </p:cTn>
                              </p:par>
                              <p:par>
                                <p:cTn id="156" presetID="1" presetClass="entr" presetSubtype="0" fill="hold" grpId="0" nodeType="withEffect">
                                  <p:stCondLst>
                                    <p:cond delay="0"/>
                                  </p:stCondLst>
                                  <p:childTnLst>
                                    <p:set>
                                      <p:cBhvr>
                                        <p:cTn id="157" dur="1" fill="hold">
                                          <p:stCondLst>
                                            <p:cond delay="0"/>
                                          </p:stCondLst>
                                        </p:cTn>
                                        <p:tgtEl>
                                          <p:spTgt spid="74"/>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75"/>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76"/>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xit" presetSubtype="0" fill="hold" grpId="1" nodeType="clickEffect">
                                  <p:stCondLst>
                                    <p:cond delay="0"/>
                                  </p:stCondLst>
                                  <p:childTnLst>
                                    <p:set>
                                      <p:cBhvr>
                                        <p:cTn id="165" dur="1" fill="hold">
                                          <p:stCondLst>
                                            <p:cond delay="0"/>
                                          </p:stCondLst>
                                        </p:cTn>
                                        <p:tgtEl>
                                          <p:spTgt spid="71"/>
                                        </p:tgtEl>
                                        <p:attrNameLst>
                                          <p:attrName>style.visibility</p:attrName>
                                        </p:attrNameLst>
                                      </p:cBhvr>
                                      <p:to>
                                        <p:strVal val="hidden"/>
                                      </p:to>
                                    </p:set>
                                  </p:childTnLst>
                                </p:cTn>
                              </p:par>
                              <p:par>
                                <p:cTn id="166" presetID="1" presetClass="exit" presetSubtype="0" fill="hold" grpId="1" nodeType="withEffect">
                                  <p:stCondLst>
                                    <p:cond delay="0"/>
                                  </p:stCondLst>
                                  <p:childTnLst>
                                    <p:set>
                                      <p:cBhvr>
                                        <p:cTn id="167" dur="1" fill="hold">
                                          <p:stCondLst>
                                            <p:cond delay="0"/>
                                          </p:stCondLst>
                                        </p:cTn>
                                        <p:tgtEl>
                                          <p:spTgt spid="73"/>
                                        </p:tgtEl>
                                        <p:attrNameLst>
                                          <p:attrName>style.visibility</p:attrName>
                                        </p:attrNameLst>
                                      </p:cBhvr>
                                      <p:to>
                                        <p:strVal val="hidden"/>
                                      </p:to>
                                    </p:set>
                                  </p:childTnLst>
                                </p:cTn>
                              </p:par>
                              <p:par>
                                <p:cTn id="168" presetID="1" presetClass="exit" presetSubtype="0" fill="hold" grpId="1" nodeType="withEffect">
                                  <p:stCondLst>
                                    <p:cond delay="0"/>
                                  </p:stCondLst>
                                  <p:childTnLst>
                                    <p:set>
                                      <p:cBhvr>
                                        <p:cTn id="169" dur="1" fill="hold">
                                          <p:stCondLst>
                                            <p:cond delay="0"/>
                                          </p:stCondLst>
                                        </p:cTn>
                                        <p:tgtEl>
                                          <p:spTgt spid="74"/>
                                        </p:tgtEl>
                                        <p:attrNameLst>
                                          <p:attrName>style.visibility</p:attrName>
                                        </p:attrNameLst>
                                      </p:cBhvr>
                                      <p:to>
                                        <p:strVal val="hidden"/>
                                      </p:to>
                                    </p:set>
                                  </p:childTnLst>
                                </p:cTn>
                              </p:par>
                              <p:par>
                                <p:cTn id="170" presetID="1" presetClass="exit" presetSubtype="0" fill="hold" grpId="1" nodeType="withEffect">
                                  <p:stCondLst>
                                    <p:cond delay="0"/>
                                  </p:stCondLst>
                                  <p:childTnLst>
                                    <p:set>
                                      <p:cBhvr>
                                        <p:cTn id="171" dur="1" fill="hold">
                                          <p:stCondLst>
                                            <p:cond delay="0"/>
                                          </p:stCondLst>
                                        </p:cTn>
                                        <p:tgtEl>
                                          <p:spTgt spid="75"/>
                                        </p:tgtEl>
                                        <p:attrNameLst>
                                          <p:attrName>style.visibility</p:attrName>
                                        </p:attrNameLst>
                                      </p:cBhvr>
                                      <p:to>
                                        <p:strVal val="hidden"/>
                                      </p:to>
                                    </p:set>
                                  </p:childTnLst>
                                </p:cTn>
                              </p:par>
                              <p:par>
                                <p:cTn id="172" presetID="1" presetClass="exit" presetSubtype="0" fill="hold" grpId="1" nodeType="withEffect">
                                  <p:stCondLst>
                                    <p:cond delay="0"/>
                                  </p:stCondLst>
                                  <p:childTnLst>
                                    <p:set>
                                      <p:cBhvr>
                                        <p:cTn id="173" dur="1" fill="hold">
                                          <p:stCondLst>
                                            <p:cond delay="0"/>
                                          </p:stCondLst>
                                        </p:cTn>
                                        <p:tgtEl>
                                          <p:spTgt spid="76"/>
                                        </p:tgtEl>
                                        <p:attrNameLst>
                                          <p:attrName>style.visibility</p:attrName>
                                        </p:attrNameLst>
                                      </p:cBhvr>
                                      <p:to>
                                        <p:strVal val="hidden"/>
                                      </p:to>
                                    </p:set>
                                  </p:childTnLst>
                                </p:cTn>
                              </p:par>
                              <p:par>
                                <p:cTn id="174" presetID="1" presetClass="entr" presetSubtype="0" fill="hold" grpId="0" nodeType="withEffect">
                                  <p:stCondLst>
                                    <p:cond delay="0"/>
                                  </p:stCondLst>
                                  <p:childTnLst>
                                    <p:set>
                                      <p:cBhvr>
                                        <p:cTn id="175" dur="1" fill="hold">
                                          <p:stCondLst>
                                            <p:cond delay="0"/>
                                          </p:stCondLst>
                                        </p:cTn>
                                        <p:tgtEl>
                                          <p:spTgt spid="77"/>
                                        </p:tgtEl>
                                        <p:attrNameLst>
                                          <p:attrName>style.visibility</p:attrName>
                                        </p:attrNameLst>
                                      </p:cBhvr>
                                      <p:to>
                                        <p:strVal val="visible"/>
                                      </p:to>
                                    </p:set>
                                  </p:childTnLst>
                                </p:cTn>
                              </p:par>
                              <p:par>
                                <p:cTn id="176" presetID="1" presetClass="entr" presetSubtype="0" fill="hold" grpId="2" nodeType="withEffect">
                                  <p:stCondLst>
                                    <p:cond delay="0"/>
                                  </p:stCondLst>
                                  <p:childTnLst>
                                    <p:set>
                                      <p:cBhvr>
                                        <p:cTn id="177" dur="1" fill="hold">
                                          <p:stCondLst>
                                            <p:cond delay="0"/>
                                          </p:stCondLst>
                                        </p:cTn>
                                        <p:tgtEl>
                                          <p:spTgt spid="78"/>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1" presetClass="exit" presetSubtype="0" fill="hold" grpId="1" nodeType="clickEffect">
                                  <p:stCondLst>
                                    <p:cond delay="0"/>
                                  </p:stCondLst>
                                  <p:childTnLst>
                                    <p:set>
                                      <p:cBhvr>
                                        <p:cTn id="181" dur="1" fill="hold">
                                          <p:stCondLst>
                                            <p:cond delay="0"/>
                                          </p:stCondLst>
                                        </p:cTn>
                                        <p:tgtEl>
                                          <p:spTgt spid="77"/>
                                        </p:tgtEl>
                                        <p:attrNameLst>
                                          <p:attrName>style.visibility</p:attrName>
                                        </p:attrNameLst>
                                      </p:cBhvr>
                                      <p:to>
                                        <p:strVal val="hidden"/>
                                      </p:to>
                                    </p:set>
                                  </p:childTnLst>
                                </p:cTn>
                              </p:par>
                              <p:par>
                                <p:cTn id="182" presetID="1" presetClass="exit" presetSubtype="0" fill="hold" grpId="3" nodeType="withEffect">
                                  <p:stCondLst>
                                    <p:cond delay="0"/>
                                  </p:stCondLst>
                                  <p:childTnLst>
                                    <p:set>
                                      <p:cBhvr>
                                        <p:cTn id="183" dur="1" fill="hold">
                                          <p:stCondLst>
                                            <p:cond delay="0"/>
                                          </p:stCondLst>
                                        </p:cTn>
                                        <p:tgtEl>
                                          <p:spTgt spid="78"/>
                                        </p:tgtEl>
                                        <p:attrNameLst>
                                          <p:attrName>style.visibility</p:attrName>
                                        </p:attrNameLst>
                                      </p:cBhvr>
                                      <p:to>
                                        <p:strVal val="hidden"/>
                                      </p:to>
                                    </p:set>
                                  </p:childTnLst>
                                </p:cTn>
                              </p:par>
                              <p:par>
                                <p:cTn id="184" presetID="1" presetClass="entr" presetSubtype="0" fill="hold" grpId="0" nodeType="withEffect">
                                  <p:stCondLst>
                                    <p:cond delay="0"/>
                                  </p:stCondLst>
                                  <p:childTnLst>
                                    <p:set>
                                      <p:cBhvr>
                                        <p:cTn id="185" dur="1" fill="hold">
                                          <p:stCondLst>
                                            <p:cond delay="0"/>
                                          </p:stCondLst>
                                        </p:cTn>
                                        <p:tgtEl>
                                          <p:spTgt spid="60"/>
                                        </p:tgtEl>
                                        <p:attrNameLst>
                                          <p:attrName>style.visibility</p:attrName>
                                        </p:attrNameLst>
                                      </p:cBhvr>
                                      <p:to>
                                        <p:strVal val="visible"/>
                                      </p:to>
                                    </p:set>
                                  </p:childTnLst>
                                </p:cTn>
                              </p:par>
                              <p:par>
                                <p:cTn id="186" presetID="1" presetClass="entr" presetSubtype="0" fill="hold" grpId="0" nodeType="withEffect">
                                  <p:stCondLst>
                                    <p:cond delay="0"/>
                                  </p:stCondLst>
                                  <p:childTnLst>
                                    <p:set>
                                      <p:cBhvr>
                                        <p:cTn id="187" dur="1" fill="hold">
                                          <p:stCondLst>
                                            <p:cond delay="0"/>
                                          </p:stCondLst>
                                        </p:cTn>
                                        <p:tgtEl>
                                          <p:spTgt spid="66"/>
                                        </p:tgtEl>
                                        <p:attrNameLst>
                                          <p:attrName>style.visibility</p:attrName>
                                        </p:attrNameLst>
                                      </p:cBhvr>
                                      <p:to>
                                        <p:strVal val="visible"/>
                                      </p:to>
                                    </p:set>
                                  </p:childTnLst>
                                </p:cTn>
                              </p:par>
                              <p:par>
                                <p:cTn id="188" presetID="1" presetClass="entr" presetSubtype="0" fill="hold" grpId="0" nodeType="withEffect">
                                  <p:stCondLst>
                                    <p:cond delay="0"/>
                                  </p:stCondLst>
                                  <p:childTnLst>
                                    <p:set>
                                      <p:cBhvr>
                                        <p:cTn id="189"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1" grpId="0" animBg="1"/>
      <p:bldP spid="61" grpId="1" animBg="1"/>
      <p:bldP spid="62" grpId="0" animBg="1"/>
      <p:bldP spid="62" grpId="1" animBg="1"/>
      <p:bldP spid="49" grpId="0" animBg="1"/>
      <p:bldP spid="49" grpId="1" animBg="1"/>
      <p:bldP spid="48" grpId="0" animBg="1"/>
      <p:bldP spid="48" grpId="1" animBg="1"/>
      <p:bldP spid="47" grpId="0" animBg="1"/>
      <p:bldP spid="47" grpId="1" animBg="1"/>
      <p:bldP spid="46" grpId="0" animBg="1"/>
      <p:bldP spid="46" grpId="1" animBg="1"/>
      <p:bldP spid="45" grpId="0" animBg="1"/>
      <p:bldP spid="45" grpId="1" animBg="1"/>
      <p:bldP spid="44" grpId="0" animBg="1"/>
      <p:bldP spid="44" grpId="1" animBg="1"/>
      <p:bldP spid="43" grpId="0" animBg="1"/>
      <p:bldP spid="43" grpId="1" animBg="1"/>
      <p:bldP spid="42" grpId="0" animBg="1"/>
      <p:bldP spid="42" grpId="1" animBg="1"/>
      <p:bldP spid="41" grpId="0" animBg="1"/>
      <p:bldP spid="41" grpId="1" animBg="1"/>
      <p:bldP spid="40" grpId="0" animBg="1"/>
      <p:bldP spid="40" grpId="1" animBg="1"/>
      <p:bldP spid="39" grpId="0" animBg="1"/>
      <p:bldP spid="39" grpId="1" animBg="1"/>
      <p:bldP spid="6" grpId="0" animBg="1"/>
      <p:bldP spid="6" grpId="1" animBg="1"/>
      <p:bldP spid="13" grpId="0" animBg="1"/>
      <p:bldP spid="13" grpId="1" animBg="1"/>
      <p:bldP spid="63" grpId="0" animBg="1"/>
      <p:bldP spid="63" grpId="1" animBg="1"/>
      <p:bldP spid="63" grpId="2" animBg="1"/>
      <p:bldP spid="64" grpId="0" animBg="1"/>
      <p:bldP spid="64" grpId="1" animBg="1"/>
      <p:bldP spid="65" grpId="0" animBg="1"/>
      <p:bldP spid="65"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2" animBg="1"/>
      <p:bldP spid="78" grpId="3" animBg="1"/>
      <p:bldP spid="50" grpId="0" animBg="1"/>
      <p:bldP spid="60" grpId="0" animBg="1"/>
      <p:bldP spid="6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C3E5958F-2A9D-44F3-9126-91395DC843ED}"/>
              </a:ext>
            </a:extLst>
          </p:cNvPr>
          <p:cNvSpPr>
            <a:spLocks noGrp="1"/>
          </p:cNvSpPr>
          <p:nvPr>
            <p:ph type="ctrTitle"/>
          </p:nvPr>
        </p:nvSpPr>
        <p:spPr>
          <a:xfrm>
            <a:off x="0" y="1"/>
            <a:ext cx="9144000" cy="646331"/>
          </a:xfrm>
        </p:spPr>
        <p:txBody>
          <a:bodyPr>
            <a:normAutofit/>
          </a:bodyPr>
          <a:lstStyle/>
          <a:p>
            <a:r>
              <a:rPr lang="it-IT" sz="3600" b="1" dirty="0" err="1">
                <a:solidFill>
                  <a:srgbClr val="C00000"/>
                </a:solidFill>
                <a:latin typeface="Palatino Linotype" panose="02040502050505030304" pitchFamily="18" charset="0"/>
              </a:rPr>
              <a:t>Downloaded</a:t>
            </a:r>
            <a:r>
              <a:rPr lang="it-IT" sz="3600" b="1" dirty="0">
                <a:solidFill>
                  <a:srgbClr val="C00000"/>
                </a:solidFill>
                <a:latin typeface="Palatino Linotype" panose="02040502050505030304" pitchFamily="18" charset="0"/>
              </a:rPr>
              <a:t> products: </a:t>
            </a:r>
            <a:r>
              <a:rPr lang="it-IT" sz="3600" b="1" dirty="0" err="1">
                <a:solidFill>
                  <a:srgbClr val="C00000"/>
                </a:solidFill>
                <a:latin typeface="Palatino Linotype" panose="02040502050505030304" pitchFamily="18" charset="0"/>
              </a:rPr>
              <a:t>available</a:t>
            </a:r>
            <a:r>
              <a:rPr lang="it-IT" sz="3600" b="1" dirty="0">
                <a:solidFill>
                  <a:srgbClr val="C00000"/>
                </a:solidFill>
                <a:latin typeface="Palatino Linotype" panose="02040502050505030304" pitchFamily="18" charset="0"/>
              </a:rPr>
              <a:t> formats</a:t>
            </a:r>
          </a:p>
        </p:txBody>
      </p:sp>
      <p:graphicFrame>
        <p:nvGraphicFramePr>
          <p:cNvPr id="8" name="Segnaposto contenuto 5">
            <a:extLst>
              <a:ext uri="{FF2B5EF4-FFF2-40B4-BE49-F238E27FC236}">
                <a16:creationId xmlns:a16="http://schemas.microsoft.com/office/drawing/2014/main" id="{6CDCE7C0-6D51-4F21-B66D-FF59A8E2C920}"/>
              </a:ext>
            </a:extLst>
          </p:cNvPr>
          <p:cNvGraphicFramePr>
            <a:graphicFrameLocks/>
          </p:cNvGraphicFramePr>
          <p:nvPr>
            <p:extLst>
              <p:ext uri="{D42A27DB-BD31-4B8C-83A1-F6EECF244321}">
                <p14:modId xmlns:p14="http://schemas.microsoft.com/office/powerpoint/2010/main" val="1324892391"/>
              </p:ext>
            </p:extLst>
          </p:nvPr>
        </p:nvGraphicFramePr>
        <p:xfrm>
          <a:off x="179512" y="980728"/>
          <a:ext cx="8784976" cy="3886200"/>
        </p:xfrm>
        <a:graphic>
          <a:graphicData uri="http://schemas.openxmlformats.org/drawingml/2006/table">
            <a:tbl>
              <a:tblPr firstRow="1" bandRow="1">
                <a:tableStyleId>{5C22544A-7EE6-4342-B048-85BDC9FD1C3A}</a:tableStyleId>
              </a:tblPr>
              <a:tblGrid>
                <a:gridCol w="4392488">
                  <a:extLst>
                    <a:ext uri="{9D8B030D-6E8A-4147-A177-3AD203B41FA5}">
                      <a16:colId xmlns:a16="http://schemas.microsoft.com/office/drawing/2014/main" val="20000"/>
                    </a:ext>
                  </a:extLst>
                </a:gridCol>
                <a:gridCol w="4392488">
                  <a:extLst>
                    <a:ext uri="{9D8B030D-6E8A-4147-A177-3AD203B41FA5}">
                      <a16:colId xmlns:a16="http://schemas.microsoft.com/office/drawing/2014/main" val="20001"/>
                    </a:ext>
                  </a:extLst>
                </a:gridCol>
              </a:tblGrid>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t-IT" sz="2400" b="1" i="0" u="none" strike="noStrike" kern="1200" cap="small" normalizeH="0" baseline="0" dirty="0">
                          <a:ln>
                            <a:noFill/>
                          </a:ln>
                          <a:solidFill>
                            <a:schemeClr val="tx1"/>
                          </a:solidFill>
                          <a:effectLst/>
                          <a:latin typeface="Palatino Linotype" panose="02040502050505030304" pitchFamily="18" charset="0"/>
                          <a:ea typeface="+mn-ea"/>
                          <a:cs typeface="+mn-cs"/>
                        </a:rPr>
                        <a:t>Product 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2400" b="1" i="0" u="none" strike="noStrike" kern="1200" cap="small" normalizeH="0" baseline="0" dirty="0">
                          <a:ln>
                            <a:noFill/>
                          </a:ln>
                          <a:solidFill>
                            <a:schemeClr val="tx1"/>
                          </a:solidFill>
                          <a:effectLst/>
                          <a:latin typeface="Palatino Linotype" panose="02040502050505030304" pitchFamily="18" charset="0"/>
                          <a:ea typeface="+mn-ea"/>
                          <a:cs typeface="+mn-cs"/>
                        </a:rPr>
                        <a:t>Format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b="1" i="0" kern="1200" baseline="0" dirty="0">
                          <a:solidFill>
                            <a:schemeClr val="dk1"/>
                          </a:solidFill>
                          <a:effectLst/>
                          <a:latin typeface="Palatino Linotype" panose="02040502050505030304" pitchFamily="18" charset="0"/>
                          <a:ea typeface="+mn-ea"/>
                          <a:cs typeface="+mn-cs"/>
                        </a:rPr>
                        <a:t>P-IN-SSMIS </a:t>
                      </a:r>
                      <a:r>
                        <a:rPr lang="it-IT" sz="1800" b="1" i="0" baseline="0" dirty="0">
                          <a:solidFill>
                            <a:schemeClr val="tx1"/>
                          </a:solidFill>
                          <a:latin typeface="Palatino Linotype" panose="02040502050505030304" pitchFamily="18" charset="0"/>
                        </a:rPr>
                        <a:t>(H01)</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it-IT" sz="1800" b="1" i="0" baseline="0" dirty="0">
                          <a:solidFill>
                            <a:schemeClr val="tx1"/>
                          </a:solidFill>
                          <a:latin typeface="Palatino Linotype" panose="02040502050505030304" pitchFamily="18" charset="0"/>
                        </a:rPr>
                        <a:t>BUFR</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i="0" kern="1200" baseline="0" dirty="0">
                          <a:solidFill>
                            <a:schemeClr val="dk1"/>
                          </a:solidFill>
                          <a:effectLst/>
                          <a:latin typeface="Palatino Linotype" panose="02040502050505030304" pitchFamily="18" charset="0"/>
                          <a:ea typeface="+mn-ea"/>
                          <a:cs typeface="+mn-cs"/>
                        </a:rPr>
                        <a:t>P-IN-MHS </a:t>
                      </a:r>
                      <a:r>
                        <a:rPr lang="it-IT" sz="1800" b="1" i="0" baseline="0" dirty="0">
                          <a:solidFill>
                            <a:schemeClr val="tx1"/>
                          </a:solidFill>
                          <a:latin typeface="Palatino Linotype" panose="02040502050505030304" pitchFamily="18" charset="0"/>
                        </a:rPr>
                        <a:t>(H02B)</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100000"/>
                        </a:lnSpc>
                      </a:pPr>
                      <a:r>
                        <a:rPr lang="it-IT" sz="1800" b="1" i="0" baseline="0" dirty="0">
                          <a:solidFill>
                            <a:schemeClr val="tx1"/>
                          </a:solidFill>
                          <a:latin typeface="Palatino Linotype" panose="02040502050505030304" pitchFamily="18" charset="0"/>
                        </a:rPr>
                        <a:t>BUFR</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067474386"/>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b="1" i="0" kern="1200" baseline="0" dirty="0">
                          <a:solidFill>
                            <a:schemeClr val="dk1"/>
                          </a:solidFill>
                          <a:effectLst/>
                          <a:latin typeface="Palatino Linotype" panose="02040502050505030304" pitchFamily="18" charset="0"/>
                          <a:ea typeface="+mn-ea"/>
                          <a:cs typeface="+mn-cs"/>
                        </a:rPr>
                        <a:t>P-IN-SEVIRI </a:t>
                      </a:r>
                      <a:r>
                        <a:rPr lang="it-IT" sz="1800" b="1" i="0" baseline="0" dirty="0">
                          <a:solidFill>
                            <a:schemeClr val="tx1"/>
                          </a:solidFill>
                          <a:latin typeface="Palatino Linotype" panose="02040502050505030304" pitchFamily="18" charset="0"/>
                        </a:rPr>
                        <a:t>(H03B)</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b="1" i="0" baseline="0" dirty="0">
                          <a:solidFill>
                            <a:schemeClr val="tx1"/>
                          </a:solidFill>
                          <a:latin typeface="Palatino Linotype" panose="02040502050505030304" pitchFamily="18" charset="0"/>
                        </a:rPr>
                        <a:t>GRIB</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593002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i="0" kern="1200" baseline="0" dirty="0">
                          <a:solidFill>
                            <a:schemeClr val="dk1"/>
                          </a:solidFill>
                          <a:effectLst/>
                          <a:latin typeface="Palatino Linotype" panose="02040502050505030304" pitchFamily="18" charset="0"/>
                          <a:ea typeface="+mn-ea"/>
                          <a:cs typeface="+mn-cs"/>
                        </a:rPr>
                        <a:t>P-AC-SEVIRI </a:t>
                      </a:r>
                      <a:r>
                        <a:rPr lang="it-IT" sz="1800" b="1" i="0" baseline="0" dirty="0">
                          <a:solidFill>
                            <a:schemeClr val="tx1"/>
                          </a:solidFill>
                          <a:latin typeface="Palatino Linotype" panose="02040502050505030304" pitchFamily="18" charset="0"/>
                        </a:rPr>
                        <a:t>(H05B)</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100000"/>
                        </a:lnSpc>
                      </a:pPr>
                      <a:r>
                        <a:rPr lang="it-IT" sz="1800" b="1" i="0" baseline="0" dirty="0">
                          <a:solidFill>
                            <a:schemeClr val="tx1"/>
                          </a:solidFill>
                          <a:latin typeface="Palatino Linotype" panose="02040502050505030304" pitchFamily="18" charset="0"/>
                        </a:rPr>
                        <a:t>GRIB</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97821731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b="1" i="0" kern="1200" baseline="0" dirty="0">
                          <a:solidFill>
                            <a:schemeClr val="dk1"/>
                          </a:solidFill>
                          <a:effectLst/>
                          <a:latin typeface="Palatino Linotype" panose="02040502050505030304" pitchFamily="18" charset="0"/>
                          <a:ea typeface="+mn-ea"/>
                          <a:cs typeface="+mn-cs"/>
                        </a:rPr>
                        <a:t>P-IN-SEVIRI-CO </a:t>
                      </a:r>
                      <a:r>
                        <a:rPr lang="it-IT" sz="1800" b="1" i="0" baseline="0" dirty="0">
                          <a:solidFill>
                            <a:schemeClr val="tx1"/>
                          </a:solidFill>
                          <a:latin typeface="Palatino Linotype" panose="02040502050505030304" pitchFamily="18" charset="0"/>
                        </a:rPr>
                        <a:t>(H15)</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it-IT" sz="1800" b="1" i="0" baseline="0" dirty="0">
                          <a:solidFill>
                            <a:schemeClr val="tx1"/>
                          </a:solidFill>
                          <a:latin typeface="Palatino Linotype" panose="02040502050505030304" pitchFamily="18" charset="0"/>
                        </a:rPr>
                        <a:t>GRIB</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069618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b="1" i="0" kern="1200" baseline="0" dirty="0">
                          <a:solidFill>
                            <a:schemeClr val="dk1"/>
                          </a:solidFill>
                          <a:effectLst/>
                          <a:latin typeface="Palatino Linotype" panose="02040502050505030304" pitchFamily="18" charset="0"/>
                          <a:ea typeface="+mn-ea"/>
                          <a:cs typeface="+mn-cs"/>
                        </a:rPr>
                        <a:t>P-IN-SEVIRI-CO </a:t>
                      </a:r>
                      <a:r>
                        <a:rPr lang="it-IT" sz="1800" b="1" i="0" baseline="0" dirty="0">
                          <a:solidFill>
                            <a:schemeClr val="tx1"/>
                          </a:solidFill>
                          <a:latin typeface="Palatino Linotype" panose="02040502050505030304" pitchFamily="18" charset="0"/>
                        </a:rPr>
                        <a:t>(H15B)</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baseline="0" dirty="0">
                          <a:solidFill>
                            <a:schemeClr val="tx1"/>
                          </a:solidFill>
                          <a:latin typeface="Palatino Linotype" panose="02040502050505030304" pitchFamily="18" charset="0"/>
                        </a:rPr>
                        <a:t>GRIB</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674843840"/>
                  </a:ext>
                </a:extLst>
              </a:tr>
              <a:tr h="0">
                <a:tc>
                  <a:txBody>
                    <a:bodyPr/>
                    <a:lstStyle/>
                    <a:p>
                      <a:pPr algn="ctr">
                        <a:lnSpc>
                          <a:spcPct val="100000"/>
                        </a:lnSpc>
                      </a:pPr>
                      <a:r>
                        <a:rPr lang="en-GB" sz="1800" b="1" i="0" baseline="0" dirty="0">
                          <a:solidFill>
                            <a:schemeClr val="tx1"/>
                          </a:solidFill>
                          <a:latin typeface="Palatino Linotype" panose="02040502050505030304" pitchFamily="18" charset="0"/>
                          <a:ea typeface="MS Mincho"/>
                        </a:rPr>
                        <a:t>H-AUX-17 (H17)</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it-IT" sz="1800" b="1" i="0" baseline="0" dirty="0">
                          <a:solidFill>
                            <a:schemeClr val="tx1"/>
                          </a:solidFill>
                          <a:latin typeface="Palatino Linotype" panose="02040502050505030304" pitchFamily="18" charset="0"/>
                        </a:rPr>
                        <a:t>NetCDF</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i="0" kern="1200" dirty="0">
                          <a:solidFill>
                            <a:schemeClr val="dk1"/>
                          </a:solidFill>
                          <a:effectLst/>
                          <a:latin typeface="Palatino Linotype" panose="02040502050505030304" pitchFamily="18" charset="0"/>
                          <a:ea typeface="+mn-ea"/>
                          <a:cs typeface="+mn-cs"/>
                        </a:rPr>
                        <a:t>P-IN-ATMS </a:t>
                      </a:r>
                      <a:r>
                        <a:rPr lang="it-IT" sz="1800" b="1" i="0" baseline="0" dirty="0">
                          <a:solidFill>
                            <a:schemeClr val="tx1"/>
                          </a:solidFill>
                          <a:latin typeface="Palatino Linotype" panose="02040502050505030304" pitchFamily="18" charset="0"/>
                        </a:rPr>
                        <a:t>(H18)</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100000"/>
                        </a:lnSpc>
                      </a:pPr>
                      <a:r>
                        <a:rPr lang="it-IT" sz="1800" b="1" i="0" baseline="0" dirty="0">
                          <a:solidFill>
                            <a:schemeClr val="tx1"/>
                          </a:solidFill>
                          <a:latin typeface="Palatino Linotype" panose="02040502050505030304" pitchFamily="18" charset="0"/>
                        </a:rPr>
                        <a:t>NetCDF</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4"/>
                  </a:ext>
                </a:extLst>
              </a:tr>
              <a:tr h="0">
                <a:tc>
                  <a:txBody>
                    <a:bodyPr/>
                    <a:lstStyle/>
                    <a:p>
                      <a:pPr algn="ctr">
                        <a:lnSpc>
                          <a:spcPct val="100000"/>
                        </a:lnSpc>
                      </a:pPr>
                      <a:r>
                        <a:rPr lang="en-GB" sz="1800" b="1" i="0" baseline="0" dirty="0">
                          <a:solidFill>
                            <a:schemeClr val="tx1"/>
                          </a:solidFill>
                          <a:latin typeface="Palatino Linotype" panose="02040502050505030304" pitchFamily="18" charset="0"/>
                          <a:ea typeface="MS Mincho"/>
                        </a:rPr>
                        <a:t>H-AUX-</a:t>
                      </a:r>
                      <a:r>
                        <a:rPr lang="it-IT" sz="1800" b="1" i="0" baseline="0" dirty="0">
                          <a:solidFill>
                            <a:schemeClr val="tx1"/>
                          </a:solidFill>
                          <a:latin typeface="Palatino Linotype" panose="02040502050505030304" pitchFamily="18" charset="0"/>
                          <a:ea typeface="MS Mincho"/>
                        </a:rPr>
                        <a:t>20 (H20)</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it-IT" sz="1800" b="1" i="0" baseline="0" dirty="0">
                          <a:solidFill>
                            <a:schemeClr val="tx1"/>
                          </a:solidFill>
                          <a:latin typeface="Palatino Linotype" panose="02040502050505030304" pitchFamily="18" charset="0"/>
                        </a:rPr>
                        <a:t>NetCDF</a:t>
                      </a:r>
                      <a:endParaRPr sz="18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i="0" kern="1200" baseline="0" dirty="0">
                          <a:solidFill>
                            <a:schemeClr val="dk1"/>
                          </a:solidFill>
                          <a:effectLst/>
                          <a:latin typeface="Palatino Linotype" panose="02040502050505030304" pitchFamily="18" charset="0"/>
                          <a:ea typeface="+mn-ea"/>
                          <a:cs typeface="+mn-cs"/>
                        </a:rPr>
                        <a:t>P-DM-PMW </a:t>
                      </a:r>
                      <a:r>
                        <a:rPr lang="it-IT" sz="1800" b="1" i="0" kern="1200" baseline="0" dirty="0">
                          <a:solidFill>
                            <a:schemeClr val="tx1"/>
                          </a:solidFill>
                          <a:latin typeface="Palatino Linotype" panose="02040502050505030304" pitchFamily="18" charset="0"/>
                          <a:ea typeface="MS Mincho"/>
                          <a:cs typeface="+mn-cs"/>
                        </a:rPr>
                        <a:t>(H23)</a:t>
                      </a:r>
                      <a:endParaRPr sz="1800" b="1" i="0" kern="1200" baseline="0" dirty="0">
                        <a:solidFill>
                          <a:schemeClr val="tx1"/>
                        </a:solidFill>
                        <a:latin typeface="Palatino Linotype" panose="02040502050505030304" pitchFamily="18" charset="0"/>
                        <a:ea typeface="MS Mincho"/>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ct val="100000"/>
                        </a:lnSpc>
                      </a:pPr>
                      <a:r>
                        <a:rPr lang="it-IT" sz="1800" b="1" i="0" kern="1200" baseline="0" dirty="0">
                          <a:solidFill>
                            <a:schemeClr val="tx1"/>
                          </a:solidFill>
                          <a:latin typeface="Palatino Linotype" panose="02040502050505030304" pitchFamily="18" charset="0"/>
                          <a:ea typeface="MS Mincho"/>
                          <a:cs typeface="+mn-cs"/>
                        </a:rPr>
                        <a:t>NetCDF</a:t>
                      </a:r>
                      <a:endParaRPr sz="1800" b="1" i="0" kern="1200" baseline="0" dirty="0">
                        <a:solidFill>
                          <a:schemeClr val="tx1"/>
                        </a:solidFill>
                        <a:latin typeface="Palatino Linotype" panose="02040502050505030304" pitchFamily="18" charset="0"/>
                        <a:ea typeface="MS Mincho"/>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6"/>
                  </a:ext>
                </a:extLst>
              </a:tr>
            </a:tbl>
          </a:graphicData>
        </a:graphic>
      </p:graphicFrame>
      <p:sp>
        <p:nvSpPr>
          <p:cNvPr id="9" name="CasellaDiTesto 8">
            <a:extLst>
              <a:ext uri="{FF2B5EF4-FFF2-40B4-BE49-F238E27FC236}">
                <a16:creationId xmlns:a16="http://schemas.microsoft.com/office/drawing/2014/main" id="{14B8EC85-D0BB-4A65-BDB4-5BDB7EA143F6}"/>
              </a:ext>
            </a:extLst>
          </p:cNvPr>
          <p:cNvSpPr txBox="1"/>
          <p:nvPr/>
        </p:nvSpPr>
        <p:spPr>
          <a:xfrm>
            <a:off x="1367951" y="5373216"/>
            <a:ext cx="6408101" cy="923330"/>
          </a:xfrm>
          <a:prstGeom prst="rect">
            <a:avLst/>
          </a:prstGeom>
          <a:solidFill>
            <a:srgbClr val="FFC000"/>
          </a:solidFill>
          <a:ln>
            <a:solidFill>
              <a:srgbClr val="C00000"/>
            </a:solidFill>
          </a:ln>
        </p:spPr>
        <p:txBody>
          <a:bodyPr wrap="none" rtlCol="0">
            <a:spAutoFit/>
          </a:bodyPr>
          <a:lstStyle/>
          <a:p>
            <a:pPr algn="ctr"/>
            <a:r>
              <a:rPr lang="en-US" b="1" i="1" dirty="0">
                <a:solidFill>
                  <a:srgbClr val="C00000"/>
                </a:solidFill>
              </a:rPr>
              <a:t>A conversion algorithm from </a:t>
            </a:r>
            <a:r>
              <a:rPr lang="en-US" b="1" i="1" dirty="0" err="1">
                <a:solidFill>
                  <a:srgbClr val="C00000"/>
                </a:solidFill>
              </a:rPr>
              <a:t>NetCDF</a:t>
            </a:r>
            <a:r>
              <a:rPr lang="en-US" b="1" i="1" dirty="0">
                <a:solidFill>
                  <a:srgbClr val="C00000"/>
                </a:solidFill>
              </a:rPr>
              <a:t> to BUFR is now available on</a:t>
            </a:r>
          </a:p>
          <a:p>
            <a:pPr algn="ctr"/>
            <a:r>
              <a:rPr lang="en-US" b="1" i="1" u="sng" dirty="0">
                <a:solidFill>
                  <a:srgbClr val="C00000"/>
                </a:solidFill>
              </a:rPr>
              <a:t>ftphsaf.meteoam.it</a:t>
            </a:r>
            <a:r>
              <a:rPr lang="en-US" b="1" i="1" dirty="0">
                <a:solidFill>
                  <a:srgbClr val="C00000"/>
                </a:solidFill>
              </a:rPr>
              <a:t> at</a:t>
            </a:r>
          </a:p>
          <a:p>
            <a:pPr algn="ctr"/>
            <a:r>
              <a:rPr lang="en-US" b="1" i="1" dirty="0">
                <a:solidFill>
                  <a:srgbClr val="C00000"/>
                </a:solidFill>
              </a:rPr>
              <a:t>/products/utilities/netcdf2bufr</a:t>
            </a:r>
            <a:endParaRPr lang="it-IT" b="1" i="1" dirty="0">
              <a:solidFill>
                <a:srgbClr val="C00000"/>
              </a:solidFill>
            </a:endParaRPr>
          </a:p>
        </p:txBody>
      </p:sp>
      <p:sp>
        <p:nvSpPr>
          <p:cNvPr id="7" name="Segnaposto data 7">
            <a:extLst>
              <a:ext uri="{FF2B5EF4-FFF2-40B4-BE49-F238E27FC236}">
                <a16:creationId xmlns:a16="http://schemas.microsoft.com/office/drawing/2014/main" id="{A24B9B5D-88AB-44ED-8372-29D5059526CE}"/>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2" name="Segnaposto numero diapositiva 1">
            <a:extLst>
              <a:ext uri="{FF2B5EF4-FFF2-40B4-BE49-F238E27FC236}">
                <a16:creationId xmlns:a16="http://schemas.microsoft.com/office/drawing/2014/main" id="{BEE5B4F9-8BB6-4578-8364-7B94DD884876}"/>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17</a:t>
            </a:fld>
            <a:endParaRPr lang="it-IT"/>
          </a:p>
        </p:txBody>
      </p:sp>
    </p:spTree>
    <p:extLst>
      <p:ext uri="{BB962C8B-B14F-4D97-AF65-F5344CB8AC3E}">
        <p14:creationId xmlns:p14="http://schemas.microsoft.com/office/powerpoint/2010/main" val="1501433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C3E5958F-2A9D-44F3-9126-91395DC843ED}"/>
              </a:ext>
            </a:extLst>
          </p:cNvPr>
          <p:cNvSpPr>
            <a:spLocks noGrp="1"/>
          </p:cNvSpPr>
          <p:nvPr>
            <p:ph type="ctrTitle"/>
          </p:nvPr>
        </p:nvSpPr>
        <p:spPr>
          <a:xfrm>
            <a:off x="0" y="1"/>
            <a:ext cx="9144000" cy="646331"/>
          </a:xfrm>
        </p:spPr>
        <p:txBody>
          <a:bodyPr>
            <a:normAutofit/>
          </a:bodyPr>
          <a:lstStyle/>
          <a:p>
            <a:r>
              <a:rPr lang="it-IT" sz="3600" b="1" dirty="0" err="1">
                <a:solidFill>
                  <a:srgbClr val="C00000"/>
                </a:solidFill>
                <a:latin typeface="Palatino Linotype" panose="02040502050505030304" pitchFamily="18" charset="0"/>
              </a:rPr>
              <a:t>Downloaded</a:t>
            </a:r>
            <a:r>
              <a:rPr lang="it-IT" sz="3600" b="1" dirty="0">
                <a:solidFill>
                  <a:srgbClr val="C00000"/>
                </a:solidFill>
                <a:latin typeface="Palatino Linotype" panose="02040502050505030304" pitchFamily="18" charset="0"/>
              </a:rPr>
              <a:t> products: </a:t>
            </a:r>
            <a:r>
              <a:rPr lang="it-IT" sz="3600" b="1" dirty="0" err="1">
                <a:solidFill>
                  <a:srgbClr val="C00000"/>
                </a:solidFill>
                <a:latin typeface="Palatino Linotype" panose="02040502050505030304" pitchFamily="18" charset="0"/>
              </a:rPr>
              <a:t>how</a:t>
            </a:r>
            <a:r>
              <a:rPr lang="it-IT" sz="3600" b="1" dirty="0">
                <a:solidFill>
                  <a:srgbClr val="C00000"/>
                </a:solidFill>
                <a:latin typeface="Palatino Linotype" panose="02040502050505030304" pitchFamily="18" charset="0"/>
              </a:rPr>
              <a:t> to </a:t>
            </a:r>
            <a:r>
              <a:rPr lang="it-IT" sz="3600" b="1" dirty="0" err="1">
                <a:solidFill>
                  <a:srgbClr val="C00000"/>
                </a:solidFill>
                <a:latin typeface="Palatino Linotype" panose="02040502050505030304" pitchFamily="18" charset="0"/>
              </a:rPr>
              <a:t>read</a:t>
            </a:r>
            <a:r>
              <a:rPr lang="it-IT" sz="3600" b="1" dirty="0">
                <a:solidFill>
                  <a:srgbClr val="C00000"/>
                </a:solidFill>
                <a:latin typeface="Palatino Linotype" panose="02040502050505030304" pitchFamily="18" charset="0"/>
              </a:rPr>
              <a:t> BUFR</a:t>
            </a:r>
          </a:p>
        </p:txBody>
      </p:sp>
      <p:sp>
        <p:nvSpPr>
          <p:cNvPr id="3" name="CasellaDiTesto 2">
            <a:extLst>
              <a:ext uri="{FF2B5EF4-FFF2-40B4-BE49-F238E27FC236}">
                <a16:creationId xmlns:a16="http://schemas.microsoft.com/office/drawing/2014/main" id="{E4ADBADC-7A58-427D-A189-1AE7B355E3D3}"/>
              </a:ext>
            </a:extLst>
          </p:cNvPr>
          <p:cNvSpPr txBox="1"/>
          <p:nvPr/>
        </p:nvSpPr>
        <p:spPr>
          <a:xfrm>
            <a:off x="35496" y="692696"/>
            <a:ext cx="7776864" cy="461665"/>
          </a:xfrm>
          <a:prstGeom prst="rect">
            <a:avLst/>
          </a:prstGeom>
          <a:noFill/>
        </p:spPr>
        <p:txBody>
          <a:bodyPr wrap="square" rtlCol="0">
            <a:spAutoFit/>
          </a:bodyPr>
          <a:lstStyle/>
          <a:p>
            <a:r>
              <a:rPr lang="en-US" sz="2400" dirty="0">
                <a:latin typeface="Palatino Linotype" panose="02040502050505030304" pitchFamily="18" charset="0"/>
              </a:rPr>
              <a:t>You need:</a:t>
            </a:r>
            <a:r>
              <a:rPr lang="it-IT" sz="2400" b="1" dirty="0">
                <a:latin typeface="Palatino Linotype" panose="02040502050505030304" pitchFamily="18" charset="0"/>
              </a:rPr>
              <a:t> </a:t>
            </a:r>
          </a:p>
        </p:txBody>
      </p:sp>
      <p:sp>
        <p:nvSpPr>
          <p:cNvPr id="5" name="CasellaDiTesto 4">
            <a:extLst>
              <a:ext uri="{FF2B5EF4-FFF2-40B4-BE49-F238E27FC236}">
                <a16:creationId xmlns:a16="http://schemas.microsoft.com/office/drawing/2014/main" id="{6872EB88-FB65-4B9E-8924-F2C117AF6112}"/>
              </a:ext>
            </a:extLst>
          </p:cNvPr>
          <p:cNvSpPr txBox="1"/>
          <p:nvPr/>
        </p:nvSpPr>
        <p:spPr>
          <a:xfrm>
            <a:off x="2303748" y="4442336"/>
            <a:ext cx="4824536" cy="1938992"/>
          </a:xfrm>
          <a:prstGeom prst="rect">
            <a:avLst/>
          </a:prstGeom>
          <a:solidFill>
            <a:srgbClr val="FFC000"/>
          </a:solidFill>
          <a:ln w="38100">
            <a:solidFill>
              <a:srgbClr val="C00000"/>
            </a:solidFill>
          </a:ln>
        </p:spPr>
        <p:txBody>
          <a:bodyPr wrap="square" rtlCol="0">
            <a:spAutoFit/>
          </a:bodyPr>
          <a:lstStyle/>
          <a:p>
            <a:endParaRPr lang="it-IT" sz="2400" b="1" dirty="0">
              <a:latin typeface="Palatino Linotype" panose="02040502050505030304" pitchFamily="18" charset="0"/>
            </a:endParaRPr>
          </a:p>
          <a:p>
            <a:r>
              <a:rPr lang="it-IT" sz="2400" b="1" dirty="0" err="1">
                <a:latin typeface="Palatino Linotype" panose="02040502050505030304" pitchFamily="18" charset="0"/>
              </a:rPr>
              <a:t>lon_lat_rr_ssmi_evo_scan_ncol.f</a:t>
            </a:r>
            <a:endParaRPr lang="it-IT" sz="2400" b="1" dirty="0">
              <a:latin typeface="Palatino Linotype" panose="02040502050505030304" pitchFamily="18" charset="0"/>
            </a:endParaRPr>
          </a:p>
          <a:p>
            <a:pPr algn="ctr"/>
            <a:r>
              <a:rPr lang="en-US" sz="2400" b="1" i="1" dirty="0">
                <a:latin typeface="Palatino Linotype" panose="02040502050505030304" pitchFamily="18" charset="0"/>
              </a:rPr>
              <a:t>or</a:t>
            </a:r>
          </a:p>
          <a:p>
            <a:pPr algn="ctr"/>
            <a:r>
              <a:rPr lang="it-IT" sz="2400" b="1" dirty="0" err="1">
                <a:latin typeface="Palatino Linotype" panose="02040502050505030304" pitchFamily="18" charset="0"/>
              </a:rPr>
              <a:t>lon_lat_rr_amsu_evo_scan_ncol.f</a:t>
            </a:r>
            <a:endParaRPr lang="it-IT" sz="2400" b="1" dirty="0">
              <a:latin typeface="Palatino Linotype" panose="02040502050505030304" pitchFamily="18" charset="0"/>
            </a:endParaRPr>
          </a:p>
          <a:p>
            <a:pPr algn="ctr"/>
            <a:endParaRPr lang="en-US" sz="2400" b="1" dirty="0">
              <a:latin typeface="Palatino Linotype" panose="02040502050505030304" pitchFamily="18" charset="0"/>
            </a:endParaRPr>
          </a:p>
        </p:txBody>
      </p:sp>
      <p:sp>
        <p:nvSpPr>
          <p:cNvPr id="8" name="CasellaDiTesto 7">
            <a:extLst>
              <a:ext uri="{FF2B5EF4-FFF2-40B4-BE49-F238E27FC236}">
                <a16:creationId xmlns:a16="http://schemas.microsoft.com/office/drawing/2014/main" id="{161E8543-5C38-475D-ABA6-6851CC28B5AA}"/>
              </a:ext>
            </a:extLst>
          </p:cNvPr>
          <p:cNvSpPr txBox="1"/>
          <p:nvPr/>
        </p:nvSpPr>
        <p:spPr>
          <a:xfrm>
            <a:off x="107504" y="5181840"/>
            <a:ext cx="1656184" cy="461665"/>
          </a:xfrm>
          <a:prstGeom prst="rect">
            <a:avLst/>
          </a:prstGeom>
          <a:noFill/>
        </p:spPr>
        <p:txBody>
          <a:bodyPr wrap="square" rtlCol="0">
            <a:spAutoFit/>
          </a:bodyPr>
          <a:lstStyle/>
          <a:p>
            <a:r>
              <a:rPr lang="en-US" sz="2400" b="1" dirty="0">
                <a:latin typeface="Palatino Linotype" panose="02040502050505030304" pitchFamily="18" charset="0"/>
              </a:rPr>
              <a:t>BUFR file</a:t>
            </a:r>
            <a:endParaRPr lang="it-IT" sz="2400" b="1" dirty="0">
              <a:latin typeface="Palatino Linotype" panose="02040502050505030304" pitchFamily="18" charset="0"/>
            </a:endParaRPr>
          </a:p>
        </p:txBody>
      </p:sp>
      <p:sp>
        <p:nvSpPr>
          <p:cNvPr id="9" name="CasellaDiTesto 8">
            <a:extLst>
              <a:ext uri="{FF2B5EF4-FFF2-40B4-BE49-F238E27FC236}">
                <a16:creationId xmlns:a16="http://schemas.microsoft.com/office/drawing/2014/main" id="{CE1F5430-22E1-4682-A99D-40F05560E048}"/>
              </a:ext>
            </a:extLst>
          </p:cNvPr>
          <p:cNvSpPr txBox="1"/>
          <p:nvPr/>
        </p:nvSpPr>
        <p:spPr>
          <a:xfrm>
            <a:off x="7812360" y="5181840"/>
            <a:ext cx="1296144" cy="461665"/>
          </a:xfrm>
          <a:prstGeom prst="rect">
            <a:avLst/>
          </a:prstGeom>
          <a:noFill/>
        </p:spPr>
        <p:txBody>
          <a:bodyPr wrap="square" rtlCol="0">
            <a:spAutoFit/>
          </a:bodyPr>
          <a:lstStyle/>
          <a:p>
            <a:r>
              <a:rPr lang="en-US" sz="2400" b="1" dirty="0">
                <a:latin typeface="Palatino Linotype" panose="02040502050505030304" pitchFamily="18" charset="0"/>
              </a:rPr>
              <a:t>text file</a:t>
            </a:r>
            <a:endParaRPr lang="it-IT" sz="2400" b="1" dirty="0">
              <a:latin typeface="Palatino Linotype" panose="02040502050505030304" pitchFamily="18" charset="0"/>
            </a:endParaRPr>
          </a:p>
        </p:txBody>
      </p:sp>
      <p:sp>
        <p:nvSpPr>
          <p:cNvPr id="2" name="Freccia a destra 1">
            <a:extLst>
              <a:ext uri="{FF2B5EF4-FFF2-40B4-BE49-F238E27FC236}">
                <a16:creationId xmlns:a16="http://schemas.microsoft.com/office/drawing/2014/main" id="{01EA6D47-DD86-4896-B720-7CE04450E511}"/>
              </a:ext>
            </a:extLst>
          </p:cNvPr>
          <p:cNvSpPr/>
          <p:nvPr/>
        </p:nvSpPr>
        <p:spPr>
          <a:xfrm>
            <a:off x="1760538" y="5181840"/>
            <a:ext cx="402344" cy="484632"/>
          </a:xfrm>
          <a:prstGeom prs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Freccia a destra 9">
            <a:extLst>
              <a:ext uri="{FF2B5EF4-FFF2-40B4-BE49-F238E27FC236}">
                <a16:creationId xmlns:a16="http://schemas.microsoft.com/office/drawing/2014/main" id="{602D9D0A-BF6A-4A70-B102-123B1102C217}"/>
              </a:ext>
            </a:extLst>
          </p:cNvPr>
          <p:cNvSpPr/>
          <p:nvPr/>
        </p:nvSpPr>
        <p:spPr>
          <a:xfrm>
            <a:off x="7338008" y="5181840"/>
            <a:ext cx="402344" cy="484632"/>
          </a:xfrm>
          <a:prstGeom prs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1E3E76D4-E101-443A-9F74-C3EE433F4679}"/>
              </a:ext>
            </a:extLst>
          </p:cNvPr>
          <p:cNvSpPr txBox="1"/>
          <p:nvPr/>
        </p:nvSpPr>
        <p:spPr>
          <a:xfrm>
            <a:off x="5364088" y="1940639"/>
            <a:ext cx="3744416" cy="1200329"/>
          </a:xfrm>
          <a:prstGeom prst="rect">
            <a:avLst/>
          </a:prstGeom>
          <a:noFill/>
        </p:spPr>
        <p:txBody>
          <a:bodyPr wrap="square" rtlCol="0">
            <a:spAutoFit/>
          </a:bodyPr>
          <a:lstStyle/>
          <a:p>
            <a:pPr algn="ctr"/>
            <a:r>
              <a:rPr lang="en-US" sz="2400" dirty="0">
                <a:latin typeface="Palatino Linotype" panose="02040502050505030304" pitchFamily="18" charset="0"/>
              </a:rPr>
              <a:t>at: </a:t>
            </a:r>
            <a:r>
              <a:rPr lang="en-US" sz="2400" i="1" dirty="0">
                <a:latin typeface="Palatino Linotype" panose="02040502050505030304" pitchFamily="18" charset="0"/>
              </a:rPr>
              <a:t>/products/utilities/</a:t>
            </a:r>
          </a:p>
          <a:p>
            <a:pPr algn="ctr"/>
            <a:r>
              <a:rPr lang="en-US" sz="2400" i="1" dirty="0" err="1">
                <a:latin typeface="Palatino Linotype" panose="02040502050505030304" pitchFamily="18" charset="0"/>
              </a:rPr>
              <a:t>bufr_decode</a:t>
            </a:r>
            <a:r>
              <a:rPr lang="en-US" sz="2400" i="1" dirty="0">
                <a:latin typeface="Palatino Linotype" panose="02040502050505030304" pitchFamily="18" charset="0"/>
              </a:rPr>
              <a:t> </a:t>
            </a:r>
            <a:r>
              <a:rPr lang="en-US" sz="2400" dirty="0">
                <a:latin typeface="Palatino Linotype" panose="02040502050505030304" pitchFamily="18" charset="0"/>
              </a:rPr>
              <a:t>on </a:t>
            </a:r>
            <a:r>
              <a:rPr lang="en-US" sz="2400" u="sng" dirty="0">
                <a:latin typeface="Palatino Linotype" panose="02040502050505030304" pitchFamily="18" charset="0"/>
              </a:rPr>
              <a:t>ftphsaf.meteoam.it </a:t>
            </a:r>
            <a:endParaRPr lang="it-IT" sz="2400" i="1" u="sng" dirty="0">
              <a:latin typeface="Palatino Linotype" panose="02040502050505030304" pitchFamily="18" charset="0"/>
            </a:endParaRPr>
          </a:p>
        </p:txBody>
      </p:sp>
      <p:sp>
        <p:nvSpPr>
          <p:cNvPr id="12" name="CasellaDiTesto 11">
            <a:extLst>
              <a:ext uri="{FF2B5EF4-FFF2-40B4-BE49-F238E27FC236}">
                <a16:creationId xmlns:a16="http://schemas.microsoft.com/office/drawing/2014/main" id="{2C1544BC-1C7F-4342-A92A-E4DC34095394}"/>
              </a:ext>
            </a:extLst>
          </p:cNvPr>
          <p:cNvSpPr txBox="1"/>
          <p:nvPr/>
        </p:nvSpPr>
        <p:spPr>
          <a:xfrm>
            <a:off x="35496" y="1124744"/>
            <a:ext cx="9108504" cy="800219"/>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latin typeface="Palatino Linotype" panose="02040502050505030304" pitchFamily="18" charset="0"/>
              </a:rPr>
              <a:t>BUFRDC library </a:t>
            </a:r>
            <a:r>
              <a:rPr lang="en-US" sz="2400" dirty="0">
                <a:latin typeface="Palatino Linotype" panose="02040502050505030304" pitchFamily="18" charset="0"/>
              </a:rPr>
              <a:t>from </a:t>
            </a:r>
            <a:r>
              <a:rPr lang="en-US" sz="2200" i="1" u="sng" dirty="0">
                <a:latin typeface="Palatino Linotype" panose="02040502050505030304" pitchFamily="18" charset="0"/>
              </a:rPr>
              <a:t>https://software.ecmwf.int/wiki/display/BUFR/BUFRDC+Home</a:t>
            </a:r>
            <a:endParaRPr lang="it-IT" sz="2200" i="1" u="sng" dirty="0">
              <a:latin typeface="Palatino Linotype" panose="02040502050505030304" pitchFamily="18" charset="0"/>
            </a:endParaRPr>
          </a:p>
        </p:txBody>
      </p:sp>
      <p:sp>
        <p:nvSpPr>
          <p:cNvPr id="13" name="CasellaDiTesto 12">
            <a:extLst>
              <a:ext uri="{FF2B5EF4-FFF2-40B4-BE49-F238E27FC236}">
                <a16:creationId xmlns:a16="http://schemas.microsoft.com/office/drawing/2014/main" id="{B13D98F5-189F-4544-BB84-4C6AF6858092}"/>
              </a:ext>
            </a:extLst>
          </p:cNvPr>
          <p:cNvSpPr txBox="1"/>
          <p:nvPr/>
        </p:nvSpPr>
        <p:spPr>
          <a:xfrm>
            <a:off x="35496" y="1959223"/>
            <a:ext cx="5040560" cy="461665"/>
          </a:xfrm>
          <a:prstGeom prst="rect">
            <a:avLst/>
          </a:prstGeom>
          <a:noFill/>
        </p:spPr>
        <p:txBody>
          <a:bodyPr wrap="square" rtlCol="0">
            <a:spAutoFit/>
          </a:bodyPr>
          <a:lstStyle/>
          <a:p>
            <a:pPr marL="342900" indent="-342900">
              <a:buFont typeface="Wingdings" panose="05000000000000000000" pitchFamily="2" charset="2"/>
              <a:buChar char="Ø"/>
            </a:pPr>
            <a:r>
              <a:rPr lang="it-IT" sz="2400" b="1" dirty="0" err="1">
                <a:latin typeface="Palatino Linotype" panose="02040502050505030304" pitchFamily="18" charset="0"/>
              </a:rPr>
              <a:t>lon_lat_rr_ssmi_evo_scan_ncol.f</a:t>
            </a:r>
            <a:r>
              <a:rPr lang="it-IT" sz="2400" b="1" dirty="0">
                <a:latin typeface="Palatino Linotype" panose="02040502050505030304" pitchFamily="18" charset="0"/>
              </a:rPr>
              <a:t> </a:t>
            </a:r>
            <a:r>
              <a:rPr lang="en-US" sz="2400" b="1" i="1" dirty="0">
                <a:latin typeface="Palatino Linotype" panose="02040502050505030304" pitchFamily="18" charset="0"/>
              </a:rPr>
              <a:t> </a:t>
            </a:r>
            <a:r>
              <a:rPr lang="it-IT" sz="2400" b="1" i="1" dirty="0">
                <a:latin typeface="Palatino Linotype" panose="02040502050505030304" pitchFamily="18" charset="0"/>
              </a:rPr>
              <a:t> </a:t>
            </a:r>
          </a:p>
        </p:txBody>
      </p:sp>
      <p:sp>
        <p:nvSpPr>
          <p:cNvPr id="14" name="Parentesi graffa chiusa 13">
            <a:extLst>
              <a:ext uri="{FF2B5EF4-FFF2-40B4-BE49-F238E27FC236}">
                <a16:creationId xmlns:a16="http://schemas.microsoft.com/office/drawing/2014/main" id="{B15B0D00-858F-4B96-8885-7BA91F8F75BC}"/>
              </a:ext>
            </a:extLst>
          </p:cNvPr>
          <p:cNvSpPr/>
          <p:nvPr/>
        </p:nvSpPr>
        <p:spPr>
          <a:xfrm>
            <a:off x="5148064" y="1959223"/>
            <a:ext cx="432048" cy="1181745"/>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CasellaDiTesto 14">
            <a:extLst>
              <a:ext uri="{FF2B5EF4-FFF2-40B4-BE49-F238E27FC236}">
                <a16:creationId xmlns:a16="http://schemas.microsoft.com/office/drawing/2014/main" id="{76E8531E-B8C3-4E47-AAF1-3DE165557D13}"/>
              </a:ext>
            </a:extLst>
          </p:cNvPr>
          <p:cNvSpPr txBox="1"/>
          <p:nvPr/>
        </p:nvSpPr>
        <p:spPr>
          <a:xfrm>
            <a:off x="35496" y="3164775"/>
            <a:ext cx="9108504" cy="1200329"/>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latin typeface="Palatino Linotype" panose="02040502050505030304" pitchFamily="18" charset="0"/>
              </a:rPr>
              <a:t>To install BUFRDC, compile codes, and launch follow instructions in </a:t>
            </a:r>
            <a:r>
              <a:rPr lang="en-US" sz="2400" b="1" dirty="0">
                <a:latin typeface="Palatino Linotype" panose="02040502050505030304" pitchFamily="18" charset="0"/>
              </a:rPr>
              <a:t>hsaf_fulldisk_instruction.pdf </a:t>
            </a:r>
            <a:r>
              <a:rPr lang="en-US" sz="2400" dirty="0">
                <a:latin typeface="Palatino Linotype" panose="02040502050505030304" pitchFamily="18" charset="0"/>
              </a:rPr>
              <a:t>at: </a:t>
            </a:r>
            <a:r>
              <a:rPr lang="en-US" sz="2400" i="1" dirty="0">
                <a:latin typeface="Palatino Linotype" panose="02040502050505030304" pitchFamily="18" charset="0"/>
              </a:rPr>
              <a:t>/products/utilities/</a:t>
            </a:r>
            <a:r>
              <a:rPr lang="en-US" sz="2400" i="1" dirty="0" err="1">
                <a:latin typeface="Palatino Linotype" panose="02040502050505030304" pitchFamily="18" charset="0"/>
              </a:rPr>
              <a:t>full_disk_hsaf_decoder</a:t>
            </a:r>
            <a:r>
              <a:rPr lang="en-US" sz="2400" i="1" dirty="0">
                <a:latin typeface="Palatino Linotype" panose="02040502050505030304" pitchFamily="18" charset="0"/>
              </a:rPr>
              <a:t> </a:t>
            </a:r>
            <a:r>
              <a:rPr lang="en-US" sz="2400" dirty="0">
                <a:latin typeface="Palatino Linotype" panose="02040502050505030304" pitchFamily="18" charset="0"/>
              </a:rPr>
              <a:t>on </a:t>
            </a:r>
            <a:r>
              <a:rPr lang="en-US" sz="2400" u="sng" dirty="0">
                <a:latin typeface="Palatino Linotype" panose="02040502050505030304" pitchFamily="18" charset="0"/>
              </a:rPr>
              <a:t>ftphsaf.meteoam.it</a:t>
            </a:r>
            <a:r>
              <a:rPr lang="en-US" sz="2400" i="1" u="sng" dirty="0">
                <a:latin typeface="Palatino Linotype" panose="02040502050505030304" pitchFamily="18" charset="0"/>
              </a:rPr>
              <a:t> </a:t>
            </a:r>
            <a:r>
              <a:rPr lang="it-IT" sz="2400" i="1" u="sng" dirty="0">
                <a:latin typeface="Palatino Linotype" panose="02040502050505030304" pitchFamily="18" charset="0"/>
              </a:rPr>
              <a:t> </a:t>
            </a:r>
          </a:p>
        </p:txBody>
      </p:sp>
      <p:sp>
        <p:nvSpPr>
          <p:cNvPr id="16" name="CasellaDiTesto 15">
            <a:extLst>
              <a:ext uri="{FF2B5EF4-FFF2-40B4-BE49-F238E27FC236}">
                <a16:creationId xmlns:a16="http://schemas.microsoft.com/office/drawing/2014/main" id="{CB735098-8AA4-4046-9E63-F03F3296789E}"/>
              </a:ext>
            </a:extLst>
          </p:cNvPr>
          <p:cNvSpPr txBox="1"/>
          <p:nvPr/>
        </p:nvSpPr>
        <p:spPr>
          <a:xfrm>
            <a:off x="35496" y="2535287"/>
            <a:ext cx="5184576" cy="461665"/>
          </a:xfrm>
          <a:prstGeom prst="rect">
            <a:avLst/>
          </a:prstGeom>
          <a:noFill/>
        </p:spPr>
        <p:txBody>
          <a:bodyPr wrap="square" rtlCol="0">
            <a:spAutoFit/>
          </a:bodyPr>
          <a:lstStyle/>
          <a:p>
            <a:pPr marL="342900" indent="-342900">
              <a:buFont typeface="Wingdings" panose="05000000000000000000" pitchFamily="2" charset="2"/>
              <a:buChar char="Ø"/>
            </a:pPr>
            <a:r>
              <a:rPr lang="it-IT" sz="2400" b="1" dirty="0" err="1">
                <a:latin typeface="Palatino Linotype" panose="02040502050505030304" pitchFamily="18" charset="0"/>
              </a:rPr>
              <a:t>lon_lat_rr_amsu_evo_scan_ncol.f</a:t>
            </a:r>
            <a:r>
              <a:rPr lang="it-IT" sz="2400" b="1" dirty="0">
                <a:latin typeface="Palatino Linotype" panose="02040502050505030304" pitchFamily="18" charset="0"/>
              </a:rPr>
              <a:t> </a:t>
            </a:r>
            <a:endParaRPr lang="it-IT" sz="2400" b="1" i="1" dirty="0">
              <a:latin typeface="Palatino Linotype" panose="02040502050505030304" pitchFamily="18" charset="0"/>
            </a:endParaRPr>
          </a:p>
        </p:txBody>
      </p:sp>
      <p:sp>
        <p:nvSpPr>
          <p:cNvPr id="18" name="Segnaposto data 7">
            <a:extLst>
              <a:ext uri="{FF2B5EF4-FFF2-40B4-BE49-F238E27FC236}">
                <a16:creationId xmlns:a16="http://schemas.microsoft.com/office/drawing/2014/main" id="{49E1BDA0-3311-4C55-A3CE-90E361EDAAA6}"/>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4" name="Segnaposto numero diapositiva 3">
            <a:extLst>
              <a:ext uri="{FF2B5EF4-FFF2-40B4-BE49-F238E27FC236}">
                <a16:creationId xmlns:a16="http://schemas.microsoft.com/office/drawing/2014/main" id="{247D17F5-8B5C-4FD2-B2E8-AAA2B4BAAE62}"/>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18</a:t>
            </a:fld>
            <a:endParaRPr lang="it-IT"/>
          </a:p>
        </p:txBody>
      </p:sp>
    </p:spTree>
    <p:extLst>
      <p:ext uri="{BB962C8B-B14F-4D97-AF65-F5344CB8AC3E}">
        <p14:creationId xmlns:p14="http://schemas.microsoft.com/office/powerpoint/2010/main" val="429067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C3E5958F-2A9D-44F3-9126-91395DC843ED}"/>
              </a:ext>
            </a:extLst>
          </p:cNvPr>
          <p:cNvSpPr>
            <a:spLocks noGrp="1"/>
          </p:cNvSpPr>
          <p:nvPr>
            <p:ph type="ctrTitle"/>
          </p:nvPr>
        </p:nvSpPr>
        <p:spPr>
          <a:xfrm>
            <a:off x="0" y="1"/>
            <a:ext cx="9144000" cy="518687"/>
          </a:xfrm>
        </p:spPr>
        <p:txBody>
          <a:bodyPr>
            <a:normAutofit fontScale="90000"/>
          </a:bodyPr>
          <a:lstStyle/>
          <a:p>
            <a:r>
              <a:rPr lang="it-IT" sz="3600" b="1" dirty="0" err="1">
                <a:solidFill>
                  <a:srgbClr val="C00000"/>
                </a:solidFill>
                <a:latin typeface="Palatino Linotype" panose="02040502050505030304" pitchFamily="18" charset="0"/>
              </a:rPr>
              <a:t>Downloaded</a:t>
            </a:r>
            <a:r>
              <a:rPr lang="it-IT" sz="3600" b="1" dirty="0">
                <a:solidFill>
                  <a:srgbClr val="C00000"/>
                </a:solidFill>
                <a:latin typeface="Palatino Linotype" panose="02040502050505030304" pitchFamily="18" charset="0"/>
              </a:rPr>
              <a:t> products: </a:t>
            </a:r>
            <a:r>
              <a:rPr lang="it-IT" sz="3600" b="1" dirty="0" err="1">
                <a:solidFill>
                  <a:srgbClr val="C00000"/>
                </a:solidFill>
                <a:latin typeface="Palatino Linotype" panose="02040502050505030304" pitchFamily="18" charset="0"/>
              </a:rPr>
              <a:t>how</a:t>
            </a:r>
            <a:r>
              <a:rPr lang="it-IT" sz="3600" b="1" dirty="0">
                <a:solidFill>
                  <a:srgbClr val="C00000"/>
                </a:solidFill>
                <a:latin typeface="Palatino Linotype" panose="02040502050505030304" pitchFamily="18" charset="0"/>
              </a:rPr>
              <a:t> to </a:t>
            </a:r>
            <a:r>
              <a:rPr lang="it-IT" sz="3600" b="1" dirty="0" err="1">
                <a:solidFill>
                  <a:srgbClr val="C00000"/>
                </a:solidFill>
                <a:latin typeface="Palatino Linotype" panose="02040502050505030304" pitchFamily="18" charset="0"/>
              </a:rPr>
              <a:t>read</a:t>
            </a:r>
            <a:r>
              <a:rPr lang="it-IT" sz="3600" b="1" dirty="0">
                <a:solidFill>
                  <a:srgbClr val="C00000"/>
                </a:solidFill>
                <a:latin typeface="Palatino Linotype" panose="02040502050505030304" pitchFamily="18" charset="0"/>
              </a:rPr>
              <a:t> BUFR</a:t>
            </a:r>
          </a:p>
        </p:txBody>
      </p:sp>
      <p:sp>
        <p:nvSpPr>
          <p:cNvPr id="3" name="CasellaDiTesto 2">
            <a:extLst>
              <a:ext uri="{FF2B5EF4-FFF2-40B4-BE49-F238E27FC236}">
                <a16:creationId xmlns:a16="http://schemas.microsoft.com/office/drawing/2014/main" id="{E4ADBADC-7A58-427D-A189-1AE7B355E3D3}"/>
              </a:ext>
            </a:extLst>
          </p:cNvPr>
          <p:cNvSpPr txBox="1"/>
          <p:nvPr/>
        </p:nvSpPr>
        <p:spPr>
          <a:xfrm>
            <a:off x="126276" y="591071"/>
            <a:ext cx="3014196" cy="369332"/>
          </a:xfrm>
          <a:prstGeom prst="rect">
            <a:avLst/>
          </a:prstGeom>
          <a:noFill/>
        </p:spPr>
        <p:txBody>
          <a:bodyPr wrap="square" rtlCol="0">
            <a:spAutoFit/>
          </a:bodyPr>
          <a:lstStyle/>
          <a:p>
            <a:r>
              <a:rPr lang="it-IT" b="1" u="sng" dirty="0" err="1">
                <a:latin typeface="Palatino Linotype" panose="02040502050505030304" pitchFamily="18" charset="0"/>
              </a:rPr>
              <a:t>Example</a:t>
            </a:r>
            <a:r>
              <a:rPr lang="it-IT" b="1" u="sng" dirty="0">
                <a:latin typeface="Palatino Linotype" panose="02040502050505030304" pitchFamily="18" charset="0"/>
              </a:rPr>
              <a:t> of text file</a:t>
            </a:r>
          </a:p>
        </p:txBody>
      </p:sp>
      <p:pic>
        <p:nvPicPr>
          <p:cNvPr id="9" name="Immagine 8">
            <a:extLst>
              <a:ext uri="{FF2B5EF4-FFF2-40B4-BE49-F238E27FC236}">
                <a16:creationId xmlns:a16="http://schemas.microsoft.com/office/drawing/2014/main" id="{8CC70229-DC7F-437E-A051-E0B9BAD1C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1549" y="1406624"/>
            <a:ext cx="4410691" cy="5334744"/>
          </a:xfrm>
          <a:prstGeom prst="rect">
            <a:avLst/>
          </a:prstGeom>
        </p:spPr>
      </p:pic>
      <p:sp>
        <p:nvSpPr>
          <p:cNvPr id="14" name="CasellaDiTesto 13">
            <a:extLst>
              <a:ext uri="{FF2B5EF4-FFF2-40B4-BE49-F238E27FC236}">
                <a16:creationId xmlns:a16="http://schemas.microsoft.com/office/drawing/2014/main" id="{F7756166-B01F-4CAE-AE13-F5A56C2F2C1D}"/>
              </a:ext>
            </a:extLst>
          </p:cNvPr>
          <p:cNvSpPr txBox="1"/>
          <p:nvPr/>
        </p:nvSpPr>
        <p:spPr>
          <a:xfrm rot="19142355">
            <a:off x="2485285" y="836463"/>
            <a:ext cx="1224136" cy="338554"/>
          </a:xfrm>
          <a:prstGeom prst="rect">
            <a:avLst/>
          </a:prstGeom>
          <a:noFill/>
        </p:spPr>
        <p:txBody>
          <a:bodyPr wrap="square" rtlCol="0">
            <a:spAutoFit/>
          </a:bodyPr>
          <a:lstStyle/>
          <a:p>
            <a:r>
              <a:rPr lang="it-IT" sz="1600" b="1" i="1" dirty="0" err="1">
                <a:latin typeface="Palatino Linotype" panose="02040502050505030304" pitchFamily="18" charset="0"/>
              </a:rPr>
              <a:t>longitude</a:t>
            </a:r>
            <a:endParaRPr lang="it-IT" sz="1600" b="1" i="1" dirty="0">
              <a:latin typeface="Palatino Linotype" panose="02040502050505030304" pitchFamily="18" charset="0"/>
            </a:endParaRPr>
          </a:p>
        </p:txBody>
      </p:sp>
      <p:sp>
        <p:nvSpPr>
          <p:cNvPr id="15" name="CasellaDiTesto 14">
            <a:extLst>
              <a:ext uri="{FF2B5EF4-FFF2-40B4-BE49-F238E27FC236}">
                <a16:creationId xmlns:a16="http://schemas.microsoft.com/office/drawing/2014/main" id="{074D7902-C82C-4352-B9FC-B6DD56F573E4}"/>
              </a:ext>
            </a:extLst>
          </p:cNvPr>
          <p:cNvSpPr txBox="1"/>
          <p:nvPr/>
        </p:nvSpPr>
        <p:spPr>
          <a:xfrm rot="19031518">
            <a:off x="3305711" y="892437"/>
            <a:ext cx="1026884" cy="338554"/>
          </a:xfrm>
          <a:prstGeom prst="rect">
            <a:avLst/>
          </a:prstGeom>
          <a:noFill/>
        </p:spPr>
        <p:txBody>
          <a:bodyPr wrap="square" rtlCol="0">
            <a:spAutoFit/>
          </a:bodyPr>
          <a:lstStyle/>
          <a:p>
            <a:r>
              <a:rPr lang="it-IT" sz="1600" b="1" i="1" dirty="0" err="1">
                <a:solidFill>
                  <a:schemeClr val="tx1">
                    <a:lumMod val="65000"/>
                    <a:lumOff val="35000"/>
                  </a:schemeClr>
                </a:solidFill>
                <a:latin typeface="Palatino Linotype" panose="02040502050505030304" pitchFamily="18" charset="0"/>
              </a:rPr>
              <a:t>latitude</a:t>
            </a:r>
            <a:endParaRPr lang="it-IT" sz="1600" b="1" i="1" dirty="0">
              <a:solidFill>
                <a:schemeClr val="tx1">
                  <a:lumMod val="65000"/>
                  <a:lumOff val="35000"/>
                </a:schemeClr>
              </a:solidFill>
              <a:latin typeface="Palatino Linotype" panose="02040502050505030304" pitchFamily="18" charset="0"/>
            </a:endParaRPr>
          </a:p>
        </p:txBody>
      </p:sp>
      <p:sp>
        <p:nvSpPr>
          <p:cNvPr id="16" name="CasellaDiTesto 15">
            <a:extLst>
              <a:ext uri="{FF2B5EF4-FFF2-40B4-BE49-F238E27FC236}">
                <a16:creationId xmlns:a16="http://schemas.microsoft.com/office/drawing/2014/main" id="{0C065A33-50CD-4730-A25C-0508D75C429A}"/>
              </a:ext>
            </a:extLst>
          </p:cNvPr>
          <p:cNvSpPr txBox="1"/>
          <p:nvPr/>
        </p:nvSpPr>
        <p:spPr>
          <a:xfrm rot="19097879">
            <a:off x="4063831" y="638921"/>
            <a:ext cx="1224136" cy="584775"/>
          </a:xfrm>
          <a:prstGeom prst="rect">
            <a:avLst/>
          </a:prstGeom>
          <a:noFill/>
        </p:spPr>
        <p:txBody>
          <a:bodyPr wrap="square" rtlCol="0">
            <a:spAutoFit/>
          </a:bodyPr>
          <a:lstStyle/>
          <a:p>
            <a:r>
              <a:rPr lang="it-IT" sz="1600" b="1" i="1" dirty="0" err="1">
                <a:latin typeface="Palatino Linotype" panose="02040502050505030304" pitchFamily="18" charset="0"/>
              </a:rPr>
              <a:t>Resolution</a:t>
            </a:r>
            <a:r>
              <a:rPr lang="it-IT" sz="1600" b="1" i="1" dirty="0">
                <a:latin typeface="Palatino Linotype" panose="02040502050505030304" pitchFamily="18" charset="0"/>
              </a:rPr>
              <a:t>                                 (H01)</a:t>
            </a:r>
          </a:p>
        </p:txBody>
      </p:sp>
      <p:sp>
        <p:nvSpPr>
          <p:cNvPr id="21" name="CasellaDiTesto 20">
            <a:extLst>
              <a:ext uri="{FF2B5EF4-FFF2-40B4-BE49-F238E27FC236}">
                <a16:creationId xmlns:a16="http://schemas.microsoft.com/office/drawing/2014/main" id="{3E550BA5-E5E6-4DE2-B215-C42D843EB9B7}"/>
              </a:ext>
            </a:extLst>
          </p:cNvPr>
          <p:cNvSpPr txBox="1"/>
          <p:nvPr/>
        </p:nvSpPr>
        <p:spPr>
          <a:xfrm rot="18946506">
            <a:off x="4785019" y="986559"/>
            <a:ext cx="738852" cy="338554"/>
          </a:xfrm>
          <a:prstGeom prst="rect">
            <a:avLst/>
          </a:prstGeom>
          <a:noFill/>
        </p:spPr>
        <p:txBody>
          <a:bodyPr wrap="square" rtlCol="0">
            <a:spAutoFit/>
          </a:bodyPr>
          <a:lstStyle/>
          <a:p>
            <a:r>
              <a:rPr lang="it-IT" sz="1600" b="1" i="1" dirty="0">
                <a:solidFill>
                  <a:schemeClr val="tx1">
                    <a:lumMod val="65000"/>
                    <a:lumOff val="35000"/>
                  </a:schemeClr>
                </a:solidFill>
                <a:latin typeface="Palatino Linotype" panose="02040502050505030304" pitchFamily="18" charset="0"/>
              </a:rPr>
              <a:t>time</a:t>
            </a:r>
          </a:p>
        </p:txBody>
      </p:sp>
      <p:sp>
        <p:nvSpPr>
          <p:cNvPr id="22" name="CasellaDiTesto 21">
            <a:extLst>
              <a:ext uri="{FF2B5EF4-FFF2-40B4-BE49-F238E27FC236}">
                <a16:creationId xmlns:a16="http://schemas.microsoft.com/office/drawing/2014/main" id="{616583C5-643E-4D2B-89E6-5D6301FEC8B4}"/>
              </a:ext>
            </a:extLst>
          </p:cNvPr>
          <p:cNvSpPr txBox="1"/>
          <p:nvPr/>
        </p:nvSpPr>
        <p:spPr>
          <a:xfrm rot="18933556">
            <a:off x="5501097" y="866537"/>
            <a:ext cx="1080120" cy="338554"/>
          </a:xfrm>
          <a:prstGeom prst="rect">
            <a:avLst/>
          </a:prstGeom>
          <a:noFill/>
        </p:spPr>
        <p:txBody>
          <a:bodyPr wrap="square" rtlCol="0">
            <a:spAutoFit/>
          </a:bodyPr>
          <a:lstStyle/>
          <a:p>
            <a:r>
              <a:rPr lang="it-IT" sz="1600" b="1" i="1" dirty="0" err="1">
                <a:latin typeface="Palatino Linotype" panose="02040502050505030304" pitchFamily="18" charset="0"/>
              </a:rPr>
              <a:t>rain</a:t>
            </a:r>
            <a:r>
              <a:rPr lang="it-IT" sz="1600" b="1" i="1" dirty="0">
                <a:latin typeface="Palatino Linotype" panose="02040502050505030304" pitchFamily="18" charset="0"/>
              </a:rPr>
              <a:t> rate</a:t>
            </a:r>
          </a:p>
        </p:txBody>
      </p:sp>
      <p:sp>
        <p:nvSpPr>
          <p:cNvPr id="23" name="CasellaDiTesto 22">
            <a:extLst>
              <a:ext uri="{FF2B5EF4-FFF2-40B4-BE49-F238E27FC236}">
                <a16:creationId xmlns:a16="http://schemas.microsoft.com/office/drawing/2014/main" id="{087EBA9A-4CDA-49AB-B0C7-B460F6EA72F1}"/>
              </a:ext>
            </a:extLst>
          </p:cNvPr>
          <p:cNvSpPr txBox="1"/>
          <p:nvPr/>
        </p:nvSpPr>
        <p:spPr>
          <a:xfrm rot="18886021">
            <a:off x="6045098" y="914015"/>
            <a:ext cx="936104" cy="338554"/>
          </a:xfrm>
          <a:prstGeom prst="rect">
            <a:avLst/>
          </a:prstGeom>
          <a:noFill/>
        </p:spPr>
        <p:txBody>
          <a:bodyPr wrap="square" rtlCol="0">
            <a:spAutoFit/>
          </a:bodyPr>
          <a:lstStyle/>
          <a:p>
            <a:r>
              <a:rPr lang="it-IT" sz="1600" b="1" i="1" dirty="0" err="1">
                <a:solidFill>
                  <a:schemeClr val="tx1">
                    <a:lumMod val="65000"/>
                    <a:lumOff val="35000"/>
                  </a:schemeClr>
                </a:solidFill>
                <a:latin typeface="Palatino Linotype" panose="02040502050505030304" pitchFamily="18" charset="0"/>
              </a:rPr>
              <a:t>quality</a:t>
            </a:r>
            <a:endParaRPr lang="it-IT" sz="1600" b="1" i="1" dirty="0">
              <a:solidFill>
                <a:schemeClr val="tx1">
                  <a:lumMod val="65000"/>
                  <a:lumOff val="35000"/>
                </a:schemeClr>
              </a:solidFill>
              <a:latin typeface="Palatino Linotype" panose="02040502050505030304" pitchFamily="18" charset="0"/>
            </a:endParaRPr>
          </a:p>
        </p:txBody>
      </p:sp>
      <p:sp>
        <p:nvSpPr>
          <p:cNvPr id="7" name="Figura a mano libera: forma 6">
            <a:extLst>
              <a:ext uri="{FF2B5EF4-FFF2-40B4-BE49-F238E27FC236}">
                <a16:creationId xmlns:a16="http://schemas.microsoft.com/office/drawing/2014/main" id="{B4BAC03C-0543-43A2-B2D8-634D88783139}"/>
              </a:ext>
            </a:extLst>
          </p:cNvPr>
          <p:cNvSpPr/>
          <p:nvPr/>
        </p:nvSpPr>
        <p:spPr>
          <a:xfrm>
            <a:off x="1864752" y="6186458"/>
            <a:ext cx="5284841" cy="626918"/>
          </a:xfrm>
          <a:custGeom>
            <a:avLst/>
            <a:gdLst>
              <a:gd name="connsiteX0" fmla="*/ 458900 w 5284841"/>
              <a:gd name="connsiteY0" fmla="*/ 247935 h 626918"/>
              <a:gd name="connsiteX1" fmla="*/ 942994 w 5284841"/>
              <a:gd name="connsiteY1" fmla="*/ 97328 h 626918"/>
              <a:gd name="connsiteX2" fmla="*/ 1179662 w 5284841"/>
              <a:gd name="connsiteY2" fmla="*/ 54297 h 626918"/>
              <a:gd name="connsiteX3" fmla="*/ 1405573 w 5284841"/>
              <a:gd name="connsiteY3" fmla="*/ 366269 h 626918"/>
              <a:gd name="connsiteX4" fmla="*/ 1674514 w 5284841"/>
              <a:gd name="connsiteY4" fmla="*/ 366269 h 626918"/>
              <a:gd name="connsiteX5" fmla="*/ 2147850 w 5284841"/>
              <a:gd name="connsiteY5" fmla="*/ 140358 h 626918"/>
              <a:gd name="connsiteX6" fmla="*/ 2395276 w 5284841"/>
              <a:gd name="connsiteY6" fmla="*/ 75812 h 626918"/>
              <a:gd name="connsiteX7" fmla="*/ 2578156 w 5284841"/>
              <a:gd name="connsiteY7" fmla="*/ 65055 h 626918"/>
              <a:gd name="connsiteX8" fmla="*/ 2653460 w 5284841"/>
              <a:gd name="connsiteY8" fmla="*/ 140358 h 626918"/>
              <a:gd name="connsiteX9" fmla="*/ 2696490 w 5284841"/>
              <a:gd name="connsiteY9" fmla="*/ 290965 h 626918"/>
              <a:gd name="connsiteX10" fmla="*/ 2857855 w 5284841"/>
              <a:gd name="connsiteY10" fmla="*/ 333996 h 626918"/>
              <a:gd name="connsiteX11" fmla="*/ 3029977 w 5284841"/>
              <a:gd name="connsiteY11" fmla="*/ 258692 h 626918"/>
              <a:gd name="connsiteX12" fmla="*/ 3331192 w 5284841"/>
              <a:gd name="connsiteY12" fmla="*/ 140358 h 626918"/>
              <a:gd name="connsiteX13" fmla="*/ 3578617 w 5284841"/>
              <a:gd name="connsiteY13" fmla="*/ 65055 h 626918"/>
              <a:gd name="connsiteX14" fmla="*/ 3653921 w 5284841"/>
              <a:gd name="connsiteY14" fmla="*/ 204904 h 626918"/>
              <a:gd name="connsiteX15" fmla="*/ 3718467 w 5284841"/>
              <a:gd name="connsiteY15" fmla="*/ 344754 h 626918"/>
              <a:gd name="connsiteX16" fmla="*/ 3826043 w 5284841"/>
              <a:gd name="connsiteY16" fmla="*/ 344754 h 626918"/>
              <a:gd name="connsiteX17" fmla="*/ 4363926 w 5284841"/>
              <a:gd name="connsiteY17" fmla="*/ 43540 h 626918"/>
              <a:gd name="connsiteX18" fmla="*/ 4482260 w 5284841"/>
              <a:gd name="connsiteY18" fmla="*/ 22024 h 626918"/>
              <a:gd name="connsiteX19" fmla="*/ 4611352 w 5284841"/>
              <a:gd name="connsiteY19" fmla="*/ 237177 h 626918"/>
              <a:gd name="connsiteX20" fmla="*/ 4643624 w 5284841"/>
              <a:gd name="connsiteY20" fmla="*/ 323238 h 626918"/>
              <a:gd name="connsiteX21" fmla="*/ 4804989 w 5284841"/>
              <a:gd name="connsiteY21" fmla="*/ 301723 h 626918"/>
              <a:gd name="connsiteX22" fmla="*/ 4891050 w 5284841"/>
              <a:gd name="connsiteY22" fmla="*/ 280208 h 626918"/>
              <a:gd name="connsiteX23" fmla="*/ 4955596 w 5284841"/>
              <a:gd name="connsiteY23" fmla="*/ 484603 h 626918"/>
              <a:gd name="connsiteX24" fmla="*/ 4934081 w 5284841"/>
              <a:gd name="connsiteY24" fmla="*/ 602937 h 626918"/>
              <a:gd name="connsiteX25" fmla="*/ 319050 w 5284841"/>
              <a:gd name="connsiteY25" fmla="*/ 592180 h 626918"/>
              <a:gd name="connsiteX26" fmla="*/ 458900 w 5284841"/>
              <a:gd name="connsiteY26" fmla="*/ 247935 h 6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84841" h="626918">
                <a:moveTo>
                  <a:pt x="458900" y="247935"/>
                </a:moveTo>
                <a:cubicBezTo>
                  <a:pt x="562891" y="165460"/>
                  <a:pt x="822867" y="129601"/>
                  <a:pt x="942994" y="97328"/>
                </a:cubicBezTo>
                <a:cubicBezTo>
                  <a:pt x="1063121" y="65055"/>
                  <a:pt x="1102566" y="9474"/>
                  <a:pt x="1179662" y="54297"/>
                </a:cubicBezTo>
                <a:cubicBezTo>
                  <a:pt x="1256758" y="99120"/>
                  <a:pt x="1323098" y="314274"/>
                  <a:pt x="1405573" y="366269"/>
                </a:cubicBezTo>
                <a:cubicBezTo>
                  <a:pt x="1488048" y="418264"/>
                  <a:pt x="1550801" y="403921"/>
                  <a:pt x="1674514" y="366269"/>
                </a:cubicBezTo>
                <a:cubicBezTo>
                  <a:pt x="1798227" y="328617"/>
                  <a:pt x="2027723" y="188767"/>
                  <a:pt x="2147850" y="140358"/>
                </a:cubicBezTo>
                <a:cubicBezTo>
                  <a:pt x="2267977" y="91948"/>
                  <a:pt x="2323558" y="88362"/>
                  <a:pt x="2395276" y="75812"/>
                </a:cubicBezTo>
                <a:cubicBezTo>
                  <a:pt x="2466994" y="63262"/>
                  <a:pt x="2535125" y="54297"/>
                  <a:pt x="2578156" y="65055"/>
                </a:cubicBezTo>
                <a:cubicBezTo>
                  <a:pt x="2621187" y="75813"/>
                  <a:pt x="2633738" y="102706"/>
                  <a:pt x="2653460" y="140358"/>
                </a:cubicBezTo>
                <a:cubicBezTo>
                  <a:pt x="2673182" y="178010"/>
                  <a:pt x="2662424" y="258692"/>
                  <a:pt x="2696490" y="290965"/>
                </a:cubicBezTo>
                <a:cubicBezTo>
                  <a:pt x="2730556" y="323238"/>
                  <a:pt x="2802274" y="339375"/>
                  <a:pt x="2857855" y="333996"/>
                </a:cubicBezTo>
                <a:cubicBezTo>
                  <a:pt x="2913436" y="328617"/>
                  <a:pt x="2951088" y="290965"/>
                  <a:pt x="3029977" y="258692"/>
                </a:cubicBezTo>
                <a:cubicBezTo>
                  <a:pt x="3108866" y="226419"/>
                  <a:pt x="3239752" y="172631"/>
                  <a:pt x="3331192" y="140358"/>
                </a:cubicBezTo>
                <a:cubicBezTo>
                  <a:pt x="3422632" y="108085"/>
                  <a:pt x="3524829" y="54297"/>
                  <a:pt x="3578617" y="65055"/>
                </a:cubicBezTo>
                <a:cubicBezTo>
                  <a:pt x="3632405" y="75813"/>
                  <a:pt x="3630613" y="158287"/>
                  <a:pt x="3653921" y="204904"/>
                </a:cubicBezTo>
                <a:cubicBezTo>
                  <a:pt x="3677229" y="251521"/>
                  <a:pt x="3689780" y="321446"/>
                  <a:pt x="3718467" y="344754"/>
                </a:cubicBezTo>
                <a:cubicBezTo>
                  <a:pt x="3747154" y="368062"/>
                  <a:pt x="3718467" y="394956"/>
                  <a:pt x="3826043" y="344754"/>
                </a:cubicBezTo>
                <a:cubicBezTo>
                  <a:pt x="3933620" y="294552"/>
                  <a:pt x="4254557" y="97328"/>
                  <a:pt x="4363926" y="43540"/>
                </a:cubicBezTo>
                <a:cubicBezTo>
                  <a:pt x="4473296" y="-10248"/>
                  <a:pt x="4441022" y="-10249"/>
                  <a:pt x="4482260" y="22024"/>
                </a:cubicBezTo>
                <a:cubicBezTo>
                  <a:pt x="4523498" y="54297"/>
                  <a:pt x="4584458" y="186975"/>
                  <a:pt x="4611352" y="237177"/>
                </a:cubicBezTo>
                <a:cubicBezTo>
                  <a:pt x="4638246" y="287379"/>
                  <a:pt x="4611351" y="312480"/>
                  <a:pt x="4643624" y="323238"/>
                </a:cubicBezTo>
                <a:cubicBezTo>
                  <a:pt x="4675897" y="333996"/>
                  <a:pt x="4763751" y="308895"/>
                  <a:pt x="4804989" y="301723"/>
                </a:cubicBezTo>
                <a:cubicBezTo>
                  <a:pt x="4846227" y="294551"/>
                  <a:pt x="4865949" y="249728"/>
                  <a:pt x="4891050" y="280208"/>
                </a:cubicBezTo>
                <a:cubicBezTo>
                  <a:pt x="4916151" y="310688"/>
                  <a:pt x="4948424" y="430815"/>
                  <a:pt x="4955596" y="484603"/>
                </a:cubicBezTo>
                <a:cubicBezTo>
                  <a:pt x="4962768" y="538391"/>
                  <a:pt x="5706839" y="585008"/>
                  <a:pt x="4934081" y="602937"/>
                </a:cubicBezTo>
                <a:cubicBezTo>
                  <a:pt x="4161323" y="620866"/>
                  <a:pt x="1064914" y="651347"/>
                  <a:pt x="319050" y="592180"/>
                </a:cubicBezTo>
                <a:cubicBezTo>
                  <a:pt x="-426814" y="533013"/>
                  <a:pt x="354909" y="330410"/>
                  <a:pt x="458900" y="247935"/>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egnaposto data 7">
            <a:extLst>
              <a:ext uri="{FF2B5EF4-FFF2-40B4-BE49-F238E27FC236}">
                <a16:creationId xmlns:a16="http://schemas.microsoft.com/office/drawing/2014/main" id="{1010E308-9463-4986-83D1-C9D5D748091B}"/>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2" name="Segnaposto numero diapositiva 1">
            <a:extLst>
              <a:ext uri="{FF2B5EF4-FFF2-40B4-BE49-F238E27FC236}">
                <a16:creationId xmlns:a16="http://schemas.microsoft.com/office/drawing/2014/main" id="{58246D41-95C8-44D9-B945-B0D6F2F2A63F}"/>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19</a:t>
            </a:fld>
            <a:endParaRPr lang="it-IT"/>
          </a:p>
        </p:txBody>
      </p:sp>
    </p:spTree>
    <p:extLst>
      <p:ext uri="{BB962C8B-B14F-4D97-AF65-F5344CB8AC3E}">
        <p14:creationId xmlns:p14="http://schemas.microsoft.com/office/powerpoint/2010/main" val="270759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p:cNvSpPr txBox="1"/>
          <p:nvPr/>
        </p:nvSpPr>
        <p:spPr>
          <a:xfrm>
            <a:off x="0" y="1220501"/>
            <a:ext cx="9144000" cy="3785652"/>
          </a:xfrm>
          <a:prstGeom prst="rect">
            <a:avLst/>
          </a:prstGeom>
          <a:noFill/>
        </p:spPr>
        <p:txBody>
          <a:bodyPr wrap="square" rtlCol="0">
            <a:spAutoFit/>
          </a:bodyPr>
          <a:lstStyle/>
          <a:p>
            <a:pPr marL="571500" indent="-571500">
              <a:buFont typeface="Wingdings" panose="05000000000000000000" pitchFamily="2" charset="2"/>
              <a:buChar char="Ø"/>
            </a:pPr>
            <a:r>
              <a:rPr lang="it-IT" sz="2400" dirty="0" err="1">
                <a:solidFill>
                  <a:prstClr val="black"/>
                </a:solidFill>
                <a:latin typeface="Palatino Linotype" panose="02040502050505030304" pitchFamily="18" charset="0"/>
              </a:rPr>
              <a:t>Precipitation</a:t>
            </a:r>
            <a:r>
              <a:rPr lang="it-IT" sz="2400" dirty="0">
                <a:solidFill>
                  <a:prstClr val="black"/>
                </a:solidFill>
                <a:latin typeface="Palatino Linotype" panose="02040502050505030304" pitchFamily="18" charset="0"/>
              </a:rPr>
              <a:t> Cluster </a:t>
            </a:r>
            <a:r>
              <a:rPr lang="it-IT" sz="2400" dirty="0">
                <a:latin typeface="Palatino Linotype" panose="02040502050505030304" pitchFamily="18" charset="0"/>
              </a:rPr>
              <a:t>stakeholders</a:t>
            </a:r>
          </a:p>
          <a:p>
            <a:pPr marL="571500" indent="-571500">
              <a:buFont typeface="Wingdings" panose="05000000000000000000" pitchFamily="2" charset="2"/>
              <a:buChar char="Ø"/>
            </a:pPr>
            <a:r>
              <a:rPr lang="it-IT" sz="2400" dirty="0">
                <a:solidFill>
                  <a:schemeClr val="tx2"/>
                </a:solidFill>
                <a:latin typeface="Palatino Linotype" panose="02040502050505030304" pitchFamily="18" charset="0"/>
              </a:rPr>
              <a:t>Features of </a:t>
            </a:r>
            <a:r>
              <a:rPr lang="it-IT" sz="2400" dirty="0" err="1">
                <a:solidFill>
                  <a:schemeClr val="tx2"/>
                </a:solidFill>
                <a:latin typeface="Palatino Linotype" panose="02040502050505030304" pitchFamily="18" charset="0"/>
              </a:rPr>
              <a:t>Precipitation</a:t>
            </a:r>
            <a:r>
              <a:rPr lang="it-IT" sz="2400" dirty="0">
                <a:solidFill>
                  <a:schemeClr val="tx2"/>
                </a:solidFill>
                <a:latin typeface="Palatino Linotype" panose="02040502050505030304" pitchFamily="18" charset="0"/>
              </a:rPr>
              <a:t> Cluster products</a:t>
            </a:r>
          </a:p>
          <a:p>
            <a:pPr marL="571500" indent="-571500">
              <a:buFont typeface="Wingdings" panose="05000000000000000000" pitchFamily="2" charset="2"/>
              <a:buChar char="Ø"/>
            </a:pPr>
            <a:r>
              <a:rPr lang="en-US" sz="2400" dirty="0">
                <a:solidFill>
                  <a:prstClr val="black"/>
                </a:solidFill>
                <a:latin typeface="Palatino Linotype" panose="02040502050505030304" pitchFamily="18" charset="0"/>
              </a:rPr>
              <a:t>Documentation to read before downloading data</a:t>
            </a:r>
          </a:p>
          <a:p>
            <a:pPr marL="571500" indent="-571500">
              <a:buFont typeface="Wingdings" panose="05000000000000000000" pitchFamily="2" charset="2"/>
              <a:buChar char="Ø"/>
            </a:pPr>
            <a:r>
              <a:rPr lang="it-IT" sz="2400" dirty="0" err="1">
                <a:solidFill>
                  <a:schemeClr val="tx2"/>
                </a:solidFill>
                <a:latin typeface="Palatino Linotype" panose="02040502050505030304" pitchFamily="18" charset="0"/>
              </a:rPr>
              <a:t>Registration</a:t>
            </a:r>
            <a:r>
              <a:rPr lang="it-IT" sz="2400" dirty="0">
                <a:solidFill>
                  <a:schemeClr val="tx2"/>
                </a:solidFill>
                <a:latin typeface="Palatino Linotype" panose="02040502050505030304" pitchFamily="18" charset="0"/>
              </a:rPr>
              <a:t> to H SAF </a:t>
            </a:r>
            <a:r>
              <a:rPr lang="it-IT" sz="2400" dirty="0" err="1">
                <a:solidFill>
                  <a:schemeClr val="tx2"/>
                </a:solidFill>
                <a:latin typeface="Palatino Linotype" panose="02040502050505030304" pitchFamily="18" charset="0"/>
              </a:rPr>
              <a:t>official</a:t>
            </a:r>
            <a:r>
              <a:rPr lang="it-IT" sz="2400" dirty="0">
                <a:solidFill>
                  <a:schemeClr val="tx2"/>
                </a:solidFill>
                <a:latin typeface="Palatino Linotype" panose="02040502050505030304" pitchFamily="18" charset="0"/>
              </a:rPr>
              <a:t> web site</a:t>
            </a:r>
          </a:p>
          <a:p>
            <a:pPr marL="571500" indent="-571500">
              <a:buFont typeface="Wingdings" panose="05000000000000000000" pitchFamily="2" charset="2"/>
              <a:buChar char="Ø"/>
            </a:pPr>
            <a:r>
              <a:rPr lang="it-IT" sz="2400" dirty="0">
                <a:solidFill>
                  <a:prstClr val="black"/>
                </a:solidFill>
                <a:latin typeface="Palatino Linotype" panose="02040502050505030304" pitchFamily="18" charset="0"/>
              </a:rPr>
              <a:t>Downloading data and </a:t>
            </a:r>
            <a:r>
              <a:rPr lang="it-IT" sz="2400" dirty="0" err="1">
                <a:solidFill>
                  <a:prstClr val="black"/>
                </a:solidFill>
                <a:latin typeface="Palatino Linotype" panose="02040502050505030304" pitchFamily="18" charset="0"/>
              </a:rPr>
              <a:t>avaibility</a:t>
            </a:r>
            <a:endParaRPr lang="it-IT" sz="2400" dirty="0">
              <a:solidFill>
                <a:prstClr val="black"/>
              </a:solidFill>
              <a:latin typeface="Palatino Linotype" panose="02040502050505030304" pitchFamily="18" charset="0"/>
            </a:endParaRPr>
          </a:p>
          <a:p>
            <a:pPr marL="571500" indent="-571500">
              <a:buFont typeface="Wingdings" panose="05000000000000000000" pitchFamily="2" charset="2"/>
              <a:buChar char="Ø"/>
            </a:pPr>
            <a:r>
              <a:rPr lang="it-IT" sz="2400" dirty="0">
                <a:solidFill>
                  <a:schemeClr val="tx2"/>
                </a:solidFill>
                <a:latin typeface="Palatino Linotype" panose="02040502050505030304" pitchFamily="18" charset="0"/>
              </a:rPr>
              <a:t>File names and formats </a:t>
            </a:r>
            <a:r>
              <a:rPr lang="it-IT" sz="2400" dirty="0" err="1">
                <a:solidFill>
                  <a:schemeClr val="tx2"/>
                </a:solidFill>
                <a:latin typeface="Palatino Linotype" panose="02040502050505030304" pitchFamily="18" charset="0"/>
              </a:rPr>
              <a:t>description</a:t>
            </a:r>
            <a:endParaRPr lang="it-IT" sz="2400" dirty="0">
              <a:solidFill>
                <a:schemeClr val="tx2"/>
              </a:solidFill>
              <a:latin typeface="Palatino Linotype" panose="02040502050505030304" pitchFamily="18" charset="0"/>
            </a:endParaRPr>
          </a:p>
          <a:p>
            <a:pPr marL="571500" indent="-571500">
              <a:buFont typeface="Wingdings" panose="05000000000000000000" pitchFamily="2" charset="2"/>
              <a:buChar char="Ø"/>
            </a:pPr>
            <a:r>
              <a:rPr lang="it-IT" sz="2400" dirty="0">
                <a:latin typeface="Palatino Linotype" panose="02040502050505030304" pitchFamily="18" charset="0"/>
              </a:rPr>
              <a:t>How to </a:t>
            </a:r>
            <a:r>
              <a:rPr lang="it-IT" sz="2400" dirty="0" err="1">
                <a:latin typeface="Palatino Linotype" panose="02040502050505030304" pitchFamily="18" charset="0"/>
              </a:rPr>
              <a:t>read</a:t>
            </a:r>
            <a:r>
              <a:rPr lang="it-IT" sz="2400" dirty="0">
                <a:latin typeface="Palatino Linotype" panose="02040502050505030304" pitchFamily="18" charset="0"/>
              </a:rPr>
              <a:t> </a:t>
            </a:r>
            <a:r>
              <a:rPr lang="it-IT" sz="2400" dirty="0" err="1">
                <a:latin typeface="Palatino Linotype" panose="02040502050505030304" pitchFamily="18" charset="0"/>
              </a:rPr>
              <a:t>different</a:t>
            </a:r>
            <a:r>
              <a:rPr lang="it-IT" sz="2400" dirty="0">
                <a:latin typeface="Palatino Linotype" panose="02040502050505030304" pitchFamily="18" charset="0"/>
              </a:rPr>
              <a:t> data format</a:t>
            </a:r>
          </a:p>
          <a:p>
            <a:pPr marL="571500" indent="-571500">
              <a:buFont typeface="Wingdings" panose="05000000000000000000" pitchFamily="2" charset="2"/>
              <a:buChar char="Ø"/>
            </a:pPr>
            <a:r>
              <a:rPr lang="it-IT" sz="2400" dirty="0">
                <a:solidFill>
                  <a:schemeClr val="tx2"/>
                </a:solidFill>
                <a:latin typeface="Palatino Linotype" panose="02040502050505030304" pitchFamily="18" charset="0"/>
              </a:rPr>
              <a:t>How to plot data with </a:t>
            </a:r>
            <a:r>
              <a:rPr lang="it-IT" sz="2400" dirty="0" err="1">
                <a:solidFill>
                  <a:schemeClr val="tx2"/>
                </a:solidFill>
                <a:latin typeface="Palatino Linotype" panose="02040502050505030304" pitchFamily="18" charset="0"/>
              </a:rPr>
              <a:t>Matlab</a:t>
            </a:r>
            <a:r>
              <a:rPr lang="it-IT" sz="2400" dirty="0">
                <a:solidFill>
                  <a:schemeClr val="tx2"/>
                </a:solidFill>
                <a:latin typeface="Palatino Linotype" panose="02040502050505030304" pitchFamily="18" charset="0"/>
              </a:rPr>
              <a:t> scripts</a:t>
            </a:r>
          </a:p>
          <a:p>
            <a:pPr marL="571500" indent="-571500">
              <a:buFont typeface="Wingdings" panose="05000000000000000000" pitchFamily="2" charset="2"/>
              <a:buChar char="Ø"/>
            </a:pPr>
            <a:r>
              <a:rPr lang="it-IT" sz="2400" dirty="0">
                <a:latin typeface="Palatino Linotype" panose="02040502050505030304" pitchFamily="18" charset="0"/>
              </a:rPr>
              <a:t>A </a:t>
            </a:r>
            <a:r>
              <a:rPr lang="it-IT" sz="2400" dirty="0" err="1">
                <a:latin typeface="Palatino Linotype" panose="02040502050505030304" pitchFamily="18" charset="0"/>
              </a:rPr>
              <a:t>relevant</a:t>
            </a:r>
            <a:r>
              <a:rPr lang="it-IT" sz="2400" dirty="0">
                <a:latin typeface="Palatino Linotype" panose="02040502050505030304" pitchFamily="18" charset="0"/>
              </a:rPr>
              <a:t> case study</a:t>
            </a:r>
          </a:p>
          <a:p>
            <a:pPr marL="571500" indent="-571500">
              <a:buFont typeface="Wingdings" panose="05000000000000000000" pitchFamily="2" charset="2"/>
              <a:buChar char="Ø"/>
            </a:pPr>
            <a:r>
              <a:rPr lang="it-IT" sz="2400" dirty="0" err="1">
                <a:solidFill>
                  <a:schemeClr val="tx2"/>
                </a:solidFill>
                <a:latin typeface="Palatino Linotype" panose="02040502050505030304" pitchFamily="18" charset="0"/>
              </a:rPr>
              <a:t>Useful</a:t>
            </a:r>
            <a:r>
              <a:rPr lang="it-IT" sz="2400" dirty="0">
                <a:solidFill>
                  <a:schemeClr val="tx2"/>
                </a:solidFill>
                <a:latin typeface="Palatino Linotype" panose="02040502050505030304" pitchFamily="18" charset="0"/>
              </a:rPr>
              <a:t> </a:t>
            </a:r>
            <a:r>
              <a:rPr lang="it-IT" sz="2400" dirty="0" err="1">
                <a:solidFill>
                  <a:schemeClr val="tx2"/>
                </a:solidFill>
                <a:latin typeface="Palatino Linotype" panose="02040502050505030304" pitchFamily="18" charset="0"/>
              </a:rPr>
              <a:t>references</a:t>
            </a:r>
            <a:endParaRPr lang="it-IT" sz="2400" dirty="0">
              <a:solidFill>
                <a:schemeClr val="tx2"/>
              </a:solidFill>
              <a:latin typeface="Palatino Linotype" panose="02040502050505030304" pitchFamily="18" charset="0"/>
            </a:endParaRPr>
          </a:p>
        </p:txBody>
      </p:sp>
      <p:sp>
        <p:nvSpPr>
          <p:cNvPr id="6" name="Titolo 1"/>
          <p:cNvSpPr txBox="1">
            <a:spLocks/>
          </p:cNvSpPr>
          <p:nvPr/>
        </p:nvSpPr>
        <p:spPr>
          <a:xfrm>
            <a:off x="688032" y="144016"/>
            <a:ext cx="7772400" cy="83671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it-IT" sz="6000" dirty="0" err="1">
                <a:solidFill>
                  <a:srgbClr val="C00000"/>
                </a:solidFill>
                <a:latin typeface="Palatino Linotype" panose="02040502050505030304" pitchFamily="18" charset="0"/>
              </a:rPr>
              <a:t>Summary</a:t>
            </a:r>
            <a:endParaRPr lang="it-IT" sz="6000" dirty="0">
              <a:solidFill>
                <a:srgbClr val="C00000"/>
              </a:solidFill>
              <a:latin typeface="Palatino Linotype" panose="02040502050505030304" pitchFamily="18" charset="0"/>
            </a:endParaRPr>
          </a:p>
        </p:txBody>
      </p:sp>
      <p:sp>
        <p:nvSpPr>
          <p:cNvPr id="7" name="Segnaposto data 7">
            <a:extLst>
              <a:ext uri="{FF2B5EF4-FFF2-40B4-BE49-F238E27FC236}">
                <a16:creationId xmlns:a16="http://schemas.microsoft.com/office/drawing/2014/main" id="{A2F09E87-5FE6-4109-9B7C-E0023A51DE74}"/>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2" name="Segnaposto numero diapositiva 1">
            <a:extLst>
              <a:ext uri="{FF2B5EF4-FFF2-40B4-BE49-F238E27FC236}">
                <a16:creationId xmlns:a16="http://schemas.microsoft.com/office/drawing/2014/main" id="{440DDA3F-BA93-4260-8401-0DBBA287A6EC}"/>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2</a:t>
            </a:fld>
            <a:endParaRPr lang="it-IT"/>
          </a:p>
        </p:txBody>
      </p:sp>
    </p:spTree>
    <p:extLst>
      <p:ext uri="{BB962C8B-B14F-4D97-AF65-F5344CB8AC3E}">
        <p14:creationId xmlns:p14="http://schemas.microsoft.com/office/powerpoint/2010/main" val="3416062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C3E5958F-2A9D-44F3-9126-91395DC843ED}"/>
              </a:ext>
            </a:extLst>
          </p:cNvPr>
          <p:cNvSpPr>
            <a:spLocks noGrp="1"/>
          </p:cNvSpPr>
          <p:nvPr>
            <p:ph type="ctrTitle"/>
          </p:nvPr>
        </p:nvSpPr>
        <p:spPr>
          <a:xfrm>
            <a:off x="0" y="1"/>
            <a:ext cx="9144000" cy="646331"/>
          </a:xfrm>
        </p:spPr>
        <p:txBody>
          <a:bodyPr>
            <a:normAutofit/>
          </a:bodyPr>
          <a:lstStyle/>
          <a:p>
            <a:r>
              <a:rPr lang="it-IT" sz="3600" b="1" dirty="0" err="1">
                <a:solidFill>
                  <a:srgbClr val="C00000"/>
                </a:solidFill>
                <a:latin typeface="Palatino Linotype" panose="02040502050505030304" pitchFamily="18" charset="0"/>
              </a:rPr>
              <a:t>Downloaded</a:t>
            </a:r>
            <a:r>
              <a:rPr lang="it-IT" sz="3600" b="1" dirty="0">
                <a:solidFill>
                  <a:srgbClr val="C00000"/>
                </a:solidFill>
                <a:latin typeface="Palatino Linotype" panose="02040502050505030304" pitchFamily="18" charset="0"/>
              </a:rPr>
              <a:t> products: </a:t>
            </a:r>
            <a:r>
              <a:rPr lang="it-IT" sz="3600" b="1" dirty="0" err="1">
                <a:solidFill>
                  <a:srgbClr val="C00000"/>
                </a:solidFill>
                <a:latin typeface="Palatino Linotype" panose="02040502050505030304" pitchFamily="18" charset="0"/>
              </a:rPr>
              <a:t>how</a:t>
            </a:r>
            <a:r>
              <a:rPr lang="it-IT" sz="3600" b="1" dirty="0">
                <a:solidFill>
                  <a:srgbClr val="C00000"/>
                </a:solidFill>
                <a:latin typeface="Palatino Linotype" panose="02040502050505030304" pitchFamily="18" charset="0"/>
              </a:rPr>
              <a:t> to </a:t>
            </a:r>
            <a:r>
              <a:rPr lang="it-IT" sz="3600" b="1" dirty="0" err="1">
                <a:solidFill>
                  <a:srgbClr val="C00000"/>
                </a:solidFill>
                <a:latin typeface="Palatino Linotype" panose="02040502050505030304" pitchFamily="18" charset="0"/>
              </a:rPr>
              <a:t>read</a:t>
            </a:r>
            <a:r>
              <a:rPr lang="it-IT" sz="3600" b="1" dirty="0">
                <a:solidFill>
                  <a:srgbClr val="C00000"/>
                </a:solidFill>
                <a:latin typeface="Palatino Linotype" panose="02040502050505030304" pitchFamily="18" charset="0"/>
              </a:rPr>
              <a:t> </a:t>
            </a:r>
            <a:r>
              <a:rPr lang="it-IT" sz="3600" b="1" dirty="0" err="1">
                <a:solidFill>
                  <a:srgbClr val="C00000"/>
                </a:solidFill>
                <a:latin typeface="Palatino Linotype" panose="02040502050505030304" pitchFamily="18" charset="0"/>
              </a:rPr>
              <a:t>grib</a:t>
            </a:r>
            <a:endParaRPr lang="it-IT" sz="3600" b="1" dirty="0">
              <a:solidFill>
                <a:srgbClr val="C00000"/>
              </a:solidFill>
              <a:latin typeface="Palatino Linotype" panose="02040502050505030304" pitchFamily="18" charset="0"/>
            </a:endParaRPr>
          </a:p>
        </p:txBody>
      </p:sp>
      <p:sp>
        <p:nvSpPr>
          <p:cNvPr id="3" name="CasellaDiTesto 2">
            <a:extLst>
              <a:ext uri="{FF2B5EF4-FFF2-40B4-BE49-F238E27FC236}">
                <a16:creationId xmlns:a16="http://schemas.microsoft.com/office/drawing/2014/main" id="{E4ADBADC-7A58-427D-A189-1AE7B355E3D3}"/>
              </a:ext>
            </a:extLst>
          </p:cNvPr>
          <p:cNvSpPr txBox="1"/>
          <p:nvPr/>
        </p:nvSpPr>
        <p:spPr>
          <a:xfrm>
            <a:off x="35496" y="1124744"/>
            <a:ext cx="7776864" cy="461665"/>
          </a:xfrm>
          <a:prstGeom prst="rect">
            <a:avLst/>
          </a:prstGeom>
          <a:noFill/>
        </p:spPr>
        <p:txBody>
          <a:bodyPr wrap="square" rtlCol="0">
            <a:spAutoFit/>
          </a:bodyPr>
          <a:lstStyle/>
          <a:p>
            <a:r>
              <a:rPr lang="en-US" sz="2400" dirty="0">
                <a:latin typeface="Palatino Linotype" panose="02040502050505030304" pitchFamily="18" charset="0"/>
              </a:rPr>
              <a:t>You need:</a:t>
            </a:r>
            <a:r>
              <a:rPr lang="it-IT" sz="2400" b="1" dirty="0">
                <a:latin typeface="Palatino Linotype" panose="02040502050505030304" pitchFamily="18" charset="0"/>
              </a:rPr>
              <a:t> </a:t>
            </a:r>
          </a:p>
        </p:txBody>
      </p:sp>
      <p:sp>
        <p:nvSpPr>
          <p:cNvPr id="5" name="CasellaDiTesto 4">
            <a:extLst>
              <a:ext uri="{FF2B5EF4-FFF2-40B4-BE49-F238E27FC236}">
                <a16:creationId xmlns:a16="http://schemas.microsoft.com/office/drawing/2014/main" id="{6872EB88-FB65-4B9E-8924-F2C117AF6112}"/>
              </a:ext>
            </a:extLst>
          </p:cNvPr>
          <p:cNvSpPr txBox="1"/>
          <p:nvPr/>
        </p:nvSpPr>
        <p:spPr>
          <a:xfrm>
            <a:off x="3707904" y="5180999"/>
            <a:ext cx="2016224" cy="1200329"/>
          </a:xfrm>
          <a:prstGeom prst="rect">
            <a:avLst/>
          </a:prstGeom>
          <a:solidFill>
            <a:srgbClr val="FFC000"/>
          </a:solidFill>
          <a:ln w="38100">
            <a:solidFill>
              <a:srgbClr val="C00000"/>
            </a:solidFill>
          </a:ln>
        </p:spPr>
        <p:txBody>
          <a:bodyPr wrap="square" rtlCol="0">
            <a:spAutoFit/>
          </a:bodyPr>
          <a:lstStyle/>
          <a:p>
            <a:endParaRPr lang="en-US" sz="2400" b="1" dirty="0">
              <a:latin typeface="Palatino Linotype" panose="02040502050505030304" pitchFamily="18" charset="0"/>
            </a:endParaRPr>
          </a:p>
          <a:p>
            <a:pPr algn="ctr"/>
            <a:r>
              <a:rPr lang="en-US" sz="2400" b="1" dirty="0">
                <a:latin typeface="Palatino Linotype" panose="02040502050505030304" pitchFamily="18" charset="0"/>
              </a:rPr>
              <a:t>wgrib2</a:t>
            </a:r>
          </a:p>
          <a:p>
            <a:endParaRPr lang="en-US" sz="2400" b="1" dirty="0">
              <a:latin typeface="Palatino Linotype" panose="02040502050505030304" pitchFamily="18" charset="0"/>
            </a:endParaRPr>
          </a:p>
        </p:txBody>
      </p:sp>
      <p:sp>
        <p:nvSpPr>
          <p:cNvPr id="8" name="CasellaDiTesto 7">
            <a:extLst>
              <a:ext uri="{FF2B5EF4-FFF2-40B4-BE49-F238E27FC236}">
                <a16:creationId xmlns:a16="http://schemas.microsoft.com/office/drawing/2014/main" id="{161E8543-5C38-475D-ABA6-6851CC28B5AA}"/>
              </a:ext>
            </a:extLst>
          </p:cNvPr>
          <p:cNvSpPr txBox="1"/>
          <p:nvPr/>
        </p:nvSpPr>
        <p:spPr>
          <a:xfrm>
            <a:off x="251520" y="5560463"/>
            <a:ext cx="1656184" cy="461665"/>
          </a:xfrm>
          <a:prstGeom prst="rect">
            <a:avLst/>
          </a:prstGeom>
          <a:noFill/>
        </p:spPr>
        <p:txBody>
          <a:bodyPr wrap="square" rtlCol="0">
            <a:spAutoFit/>
          </a:bodyPr>
          <a:lstStyle/>
          <a:p>
            <a:r>
              <a:rPr lang="en-US" sz="2400" b="1" dirty="0" err="1">
                <a:latin typeface="Palatino Linotype" panose="02040502050505030304" pitchFamily="18" charset="0"/>
              </a:rPr>
              <a:t>grib</a:t>
            </a:r>
            <a:r>
              <a:rPr lang="en-US" sz="2400" b="1" dirty="0">
                <a:latin typeface="Palatino Linotype" panose="02040502050505030304" pitchFamily="18" charset="0"/>
              </a:rPr>
              <a:t> file</a:t>
            </a:r>
            <a:endParaRPr lang="it-IT" sz="2400" b="1" dirty="0">
              <a:latin typeface="Palatino Linotype" panose="02040502050505030304" pitchFamily="18" charset="0"/>
            </a:endParaRPr>
          </a:p>
        </p:txBody>
      </p:sp>
      <p:sp>
        <p:nvSpPr>
          <p:cNvPr id="9" name="CasellaDiTesto 8">
            <a:extLst>
              <a:ext uri="{FF2B5EF4-FFF2-40B4-BE49-F238E27FC236}">
                <a16:creationId xmlns:a16="http://schemas.microsoft.com/office/drawing/2014/main" id="{CE1F5430-22E1-4682-A99D-40F05560E048}"/>
              </a:ext>
            </a:extLst>
          </p:cNvPr>
          <p:cNvSpPr txBox="1"/>
          <p:nvPr/>
        </p:nvSpPr>
        <p:spPr>
          <a:xfrm>
            <a:off x="7524328" y="5559623"/>
            <a:ext cx="1440160" cy="461665"/>
          </a:xfrm>
          <a:prstGeom prst="rect">
            <a:avLst/>
          </a:prstGeom>
          <a:noFill/>
        </p:spPr>
        <p:txBody>
          <a:bodyPr wrap="square" rtlCol="0">
            <a:spAutoFit/>
          </a:bodyPr>
          <a:lstStyle/>
          <a:p>
            <a:r>
              <a:rPr lang="en-US" sz="2400" b="1" dirty="0">
                <a:latin typeface="Palatino Linotype" panose="02040502050505030304" pitchFamily="18" charset="0"/>
              </a:rPr>
              <a:t>text file</a:t>
            </a:r>
            <a:endParaRPr lang="it-IT" sz="2400" b="1" dirty="0">
              <a:latin typeface="Palatino Linotype" panose="02040502050505030304" pitchFamily="18" charset="0"/>
            </a:endParaRPr>
          </a:p>
        </p:txBody>
      </p:sp>
      <p:sp>
        <p:nvSpPr>
          <p:cNvPr id="2" name="Freccia a destra 1">
            <a:extLst>
              <a:ext uri="{FF2B5EF4-FFF2-40B4-BE49-F238E27FC236}">
                <a16:creationId xmlns:a16="http://schemas.microsoft.com/office/drawing/2014/main" id="{01EA6D47-DD86-4896-B720-7CE04450E511}"/>
              </a:ext>
            </a:extLst>
          </p:cNvPr>
          <p:cNvSpPr/>
          <p:nvPr/>
        </p:nvSpPr>
        <p:spPr>
          <a:xfrm>
            <a:off x="2297448" y="5560463"/>
            <a:ext cx="978408" cy="484632"/>
          </a:xfrm>
          <a:prstGeom prs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Freccia a destra 9">
            <a:extLst>
              <a:ext uri="{FF2B5EF4-FFF2-40B4-BE49-F238E27FC236}">
                <a16:creationId xmlns:a16="http://schemas.microsoft.com/office/drawing/2014/main" id="{602D9D0A-BF6A-4A70-B102-123B1102C217}"/>
              </a:ext>
            </a:extLst>
          </p:cNvPr>
          <p:cNvSpPr/>
          <p:nvPr/>
        </p:nvSpPr>
        <p:spPr>
          <a:xfrm>
            <a:off x="6185880" y="5560463"/>
            <a:ext cx="978408" cy="484632"/>
          </a:xfrm>
          <a:prstGeom prs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1E3E76D4-E101-443A-9F74-C3EE433F4679}"/>
              </a:ext>
            </a:extLst>
          </p:cNvPr>
          <p:cNvSpPr txBox="1"/>
          <p:nvPr/>
        </p:nvSpPr>
        <p:spPr>
          <a:xfrm>
            <a:off x="3779912" y="1612250"/>
            <a:ext cx="5328592" cy="830997"/>
          </a:xfrm>
          <a:prstGeom prst="rect">
            <a:avLst/>
          </a:prstGeom>
          <a:noFill/>
        </p:spPr>
        <p:txBody>
          <a:bodyPr wrap="square" rtlCol="0">
            <a:spAutoFit/>
          </a:bodyPr>
          <a:lstStyle/>
          <a:p>
            <a:pPr algn="ctr"/>
            <a:r>
              <a:rPr lang="en-US" sz="2400" dirty="0">
                <a:latin typeface="Palatino Linotype" panose="02040502050505030304" pitchFamily="18" charset="0"/>
              </a:rPr>
              <a:t>at: </a:t>
            </a:r>
            <a:r>
              <a:rPr lang="en-US" sz="2400" i="1" dirty="0">
                <a:latin typeface="Palatino Linotype" panose="02040502050505030304" pitchFamily="18" charset="0"/>
              </a:rPr>
              <a:t>/products/utilities/</a:t>
            </a:r>
            <a:r>
              <a:rPr lang="en-US" sz="2400" i="1" dirty="0" err="1">
                <a:latin typeface="Palatino Linotype" panose="02040502050505030304" pitchFamily="18" charset="0"/>
              </a:rPr>
              <a:t>Grib_decode</a:t>
            </a:r>
            <a:r>
              <a:rPr lang="en-US" sz="2400" i="1" dirty="0">
                <a:latin typeface="Palatino Linotype" panose="02040502050505030304" pitchFamily="18" charset="0"/>
              </a:rPr>
              <a:t> </a:t>
            </a:r>
            <a:r>
              <a:rPr lang="en-US" sz="2400" dirty="0">
                <a:latin typeface="Palatino Linotype" panose="02040502050505030304" pitchFamily="18" charset="0"/>
              </a:rPr>
              <a:t>on </a:t>
            </a:r>
            <a:r>
              <a:rPr lang="en-US" sz="2400" u="sng" dirty="0">
                <a:latin typeface="Palatino Linotype" panose="02040502050505030304" pitchFamily="18" charset="0"/>
              </a:rPr>
              <a:t>ftphsaf.meteoam.it </a:t>
            </a:r>
            <a:endParaRPr lang="it-IT" sz="2400" i="1" u="sng" dirty="0">
              <a:latin typeface="Palatino Linotype" panose="02040502050505030304" pitchFamily="18" charset="0"/>
            </a:endParaRPr>
          </a:p>
        </p:txBody>
      </p:sp>
      <p:sp>
        <p:nvSpPr>
          <p:cNvPr id="13" name="CasellaDiTesto 12">
            <a:extLst>
              <a:ext uri="{FF2B5EF4-FFF2-40B4-BE49-F238E27FC236}">
                <a16:creationId xmlns:a16="http://schemas.microsoft.com/office/drawing/2014/main" id="{B13D98F5-189F-4544-BB84-4C6AF6858092}"/>
              </a:ext>
            </a:extLst>
          </p:cNvPr>
          <p:cNvSpPr txBox="1"/>
          <p:nvPr/>
        </p:nvSpPr>
        <p:spPr>
          <a:xfrm>
            <a:off x="35496" y="1667709"/>
            <a:ext cx="5040560" cy="461665"/>
          </a:xfrm>
          <a:prstGeom prst="rect">
            <a:avLst/>
          </a:prstGeom>
          <a:noFill/>
        </p:spPr>
        <p:txBody>
          <a:bodyPr wrap="square" rtlCol="0">
            <a:spAutoFit/>
          </a:bodyPr>
          <a:lstStyle/>
          <a:p>
            <a:pPr marL="342900" indent="-342900">
              <a:buFont typeface="Wingdings" panose="05000000000000000000" pitchFamily="2" charset="2"/>
              <a:buChar char="Ø"/>
            </a:pPr>
            <a:r>
              <a:rPr lang="it-IT" sz="2400" b="1" dirty="0">
                <a:latin typeface="Palatino Linotype" panose="02040502050505030304" pitchFamily="18" charset="0"/>
              </a:rPr>
              <a:t>GRIB API software </a:t>
            </a:r>
            <a:r>
              <a:rPr lang="en-US" sz="2400" b="1" i="1" dirty="0">
                <a:latin typeface="Palatino Linotype" panose="02040502050505030304" pitchFamily="18" charset="0"/>
              </a:rPr>
              <a:t> </a:t>
            </a:r>
            <a:r>
              <a:rPr lang="it-IT" sz="2400" b="1" i="1" dirty="0">
                <a:latin typeface="Palatino Linotype" panose="02040502050505030304" pitchFamily="18" charset="0"/>
              </a:rPr>
              <a:t> </a:t>
            </a:r>
          </a:p>
        </p:txBody>
      </p:sp>
      <p:sp>
        <p:nvSpPr>
          <p:cNvPr id="14" name="Parentesi graffa chiusa 13">
            <a:extLst>
              <a:ext uri="{FF2B5EF4-FFF2-40B4-BE49-F238E27FC236}">
                <a16:creationId xmlns:a16="http://schemas.microsoft.com/office/drawing/2014/main" id="{B15B0D00-858F-4B96-8885-7BA91F8F75BC}"/>
              </a:ext>
            </a:extLst>
          </p:cNvPr>
          <p:cNvSpPr/>
          <p:nvPr/>
        </p:nvSpPr>
        <p:spPr>
          <a:xfrm>
            <a:off x="3203848" y="1340768"/>
            <a:ext cx="432048" cy="1767101"/>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6" name="CasellaDiTesto 15">
            <a:extLst>
              <a:ext uri="{FF2B5EF4-FFF2-40B4-BE49-F238E27FC236}">
                <a16:creationId xmlns:a16="http://schemas.microsoft.com/office/drawing/2014/main" id="{CB735098-8AA4-4046-9E63-F03F3296789E}"/>
              </a:ext>
            </a:extLst>
          </p:cNvPr>
          <p:cNvSpPr txBox="1"/>
          <p:nvPr/>
        </p:nvSpPr>
        <p:spPr>
          <a:xfrm>
            <a:off x="35496" y="2243773"/>
            <a:ext cx="5184576" cy="461665"/>
          </a:xfrm>
          <a:prstGeom prst="rect">
            <a:avLst/>
          </a:prstGeom>
          <a:noFill/>
        </p:spPr>
        <p:txBody>
          <a:bodyPr wrap="square" rtlCol="0">
            <a:spAutoFit/>
          </a:bodyPr>
          <a:lstStyle/>
          <a:p>
            <a:pPr marL="342900" indent="-342900">
              <a:buFont typeface="Wingdings" panose="05000000000000000000" pitchFamily="2" charset="2"/>
              <a:buChar char="Ø"/>
            </a:pPr>
            <a:r>
              <a:rPr lang="it-IT" sz="2400" b="1" dirty="0">
                <a:latin typeface="Palatino Linotype" panose="02040502050505030304" pitchFamily="18" charset="0"/>
              </a:rPr>
              <a:t>README.doc</a:t>
            </a:r>
            <a:endParaRPr lang="it-IT" sz="2400" b="1" i="1" dirty="0">
              <a:latin typeface="Palatino Linotype" panose="02040502050505030304" pitchFamily="18" charset="0"/>
            </a:endParaRPr>
          </a:p>
        </p:txBody>
      </p:sp>
      <p:sp>
        <p:nvSpPr>
          <p:cNvPr id="17" name="CasellaDiTesto 16">
            <a:extLst>
              <a:ext uri="{FF2B5EF4-FFF2-40B4-BE49-F238E27FC236}">
                <a16:creationId xmlns:a16="http://schemas.microsoft.com/office/drawing/2014/main" id="{9557615C-C6E3-4436-8E8E-5E8BA668E459}"/>
              </a:ext>
            </a:extLst>
          </p:cNvPr>
          <p:cNvSpPr txBox="1"/>
          <p:nvPr/>
        </p:nvSpPr>
        <p:spPr>
          <a:xfrm>
            <a:off x="35496" y="3462099"/>
            <a:ext cx="7776864" cy="461665"/>
          </a:xfrm>
          <a:prstGeom prst="rect">
            <a:avLst/>
          </a:prstGeom>
          <a:noFill/>
        </p:spPr>
        <p:txBody>
          <a:bodyPr wrap="square" rtlCol="0">
            <a:spAutoFit/>
          </a:bodyPr>
          <a:lstStyle/>
          <a:p>
            <a:r>
              <a:rPr lang="en-US" sz="2400" dirty="0">
                <a:latin typeface="Palatino Linotype" panose="02040502050505030304" pitchFamily="18" charset="0"/>
              </a:rPr>
              <a:t>Or:</a:t>
            </a:r>
            <a:r>
              <a:rPr lang="it-IT" sz="2400" b="1" dirty="0">
                <a:latin typeface="Palatino Linotype" panose="02040502050505030304" pitchFamily="18" charset="0"/>
              </a:rPr>
              <a:t> </a:t>
            </a:r>
          </a:p>
        </p:txBody>
      </p:sp>
      <p:sp>
        <p:nvSpPr>
          <p:cNvPr id="18" name="CasellaDiTesto 17">
            <a:extLst>
              <a:ext uri="{FF2B5EF4-FFF2-40B4-BE49-F238E27FC236}">
                <a16:creationId xmlns:a16="http://schemas.microsoft.com/office/drawing/2014/main" id="{772A74FB-93FF-4B39-A244-C38417C7252C}"/>
              </a:ext>
            </a:extLst>
          </p:cNvPr>
          <p:cNvSpPr txBox="1"/>
          <p:nvPr/>
        </p:nvSpPr>
        <p:spPr>
          <a:xfrm>
            <a:off x="35496" y="3894147"/>
            <a:ext cx="9073008"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latin typeface="Palatino Linotype" panose="02040502050505030304" pitchFamily="18" charset="0"/>
              </a:rPr>
              <a:t>WGRIB2 NOAA utility </a:t>
            </a:r>
            <a:r>
              <a:rPr lang="en-US" sz="2400" dirty="0">
                <a:latin typeface="Palatino Linotype" panose="02040502050505030304" pitchFamily="18" charset="0"/>
              </a:rPr>
              <a:t>(see</a:t>
            </a:r>
            <a:r>
              <a:rPr lang="en-US" sz="2400" b="1" dirty="0">
                <a:latin typeface="Palatino Linotype" panose="02040502050505030304" pitchFamily="18" charset="0"/>
              </a:rPr>
              <a:t> hsaf_fulldisk_instruction.pdf </a:t>
            </a:r>
            <a:r>
              <a:rPr lang="en-US" sz="2400" dirty="0">
                <a:latin typeface="Palatino Linotype" panose="02040502050505030304" pitchFamily="18" charset="0"/>
              </a:rPr>
              <a:t>at: </a:t>
            </a:r>
            <a:r>
              <a:rPr lang="en-US" sz="2400" i="1" dirty="0">
                <a:latin typeface="Palatino Linotype" panose="02040502050505030304" pitchFamily="18" charset="0"/>
              </a:rPr>
              <a:t>/products/utilities/</a:t>
            </a:r>
            <a:r>
              <a:rPr lang="en-US" sz="2400" i="1" dirty="0" err="1">
                <a:latin typeface="Palatino Linotype" panose="02040502050505030304" pitchFamily="18" charset="0"/>
              </a:rPr>
              <a:t>full_disk_hsaf_decoder</a:t>
            </a:r>
            <a:r>
              <a:rPr lang="en-US" sz="2400" i="1" dirty="0">
                <a:latin typeface="Palatino Linotype" panose="02040502050505030304" pitchFamily="18" charset="0"/>
              </a:rPr>
              <a:t> </a:t>
            </a:r>
            <a:r>
              <a:rPr lang="en-US" sz="2400" dirty="0">
                <a:latin typeface="Palatino Linotype" panose="02040502050505030304" pitchFamily="18" charset="0"/>
              </a:rPr>
              <a:t>on </a:t>
            </a:r>
            <a:r>
              <a:rPr lang="en-US" sz="2400" u="sng" dirty="0">
                <a:latin typeface="Palatino Linotype" panose="02040502050505030304" pitchFamily="18" charset="0"/>
              </a:rPr>
              <a:t>ftphsaf.meteoam.it</a:t>
            </a:r>
            <a:r>
              <a:rPr lang="en-US" sz="2400" dirty="0">
                <a:latin typeface="Palatino Linotype" panose="02040502050505030304" pitchFamily="18" charset="0"/>
              </a:rPr>
              <a:t>)</a:t>
            </a:r>
            <a:endParaRPr lang="it-IT" sz="2400" b="1" i="1" dirty="0">
              <a:latin typeface="Palatino Linotype" panose="02040502050505030304" pitchFamily="18" charset="0"/>
            </a:endParaRPr>
          </a:p>
        </p:txBody>
      </p:sp>
      <p:sp>
        <p:nvSpPr>
          <p:cNvPr id="19" name="Segnaposto data 7">
            <a:extLst>
              <a:ext uri="{FF2B5EF4-FFF2-40B4-BE49-F238E27FC236}">
                <a16:creationId xmlns:a16="http://schemas.microsoft.com/office/drawing/2014/main" id="{E84EBB99-B96F-4B5E-99B0-B8A397068EE9}"/>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7" name="Segnaposto numero diapositiva 6">
            <a:extLst>
              <a:ext uri="{FF2B5EF4-FFF2-40B4-BE49-F238E27FC236}">
                <a16:creationId xmlns:a16="http://schemas.microsoft.com/office/drawing/2014/main" id="{40C35FD2-F25A-4CDE-9F52-A07C31955147}"/>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20</a:t>
            </a:fld>
            <a:endParaRPr lang="it-IT"/>
          </a:p>
        </p:txBody>
      </p:sp>
    </p:spTree>
    <p:extLst>
      <p:ext uri="{BB962C8B-B14F-4D97-AF65-F5344CB8AC3E}">
        <p14:creationId xmlns:p14="http://schemas.microsoft.com/office/powerpoint/2010/main" val="662792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C3E5958F-2A9D-44F3-9126-91395DC843ED}"/>
              </a:ext>
            </a:extLst>
          </p:cNvPr>
          <p:cNvSpPr>
            <a:spLocks noGrp="1"/>
          </p:cNvSpPr>
          <p:nvPr>
            <p:ph type="ctrTitle"/>
          </p:nvPr>
        </p:nvSpPr>
        <p:spPr>
          <a:xfrm>
            <a:off x="0" y="1"/>
            <a:ext cx="9144000" cy="646331"/>
          </a:xfrm>
        </p:spPr>
        <p:txBody>
          <a:bodyPr>
            <a:normAutofit/>
          </a:bodyPr>
          <a:lstStyle/>
          <a:p>
            <a:r>
              <a:rPr lang="it-IT" sz="3600" b="1" dirty="0" err="1">
                <a:solidFill>
                  <a:srgbClr val="C00000"/>
                </a:solidFill>
                <a:latin typeface="Palatino Linotype" panose="02040502050505030304" pitchFamily="18" charset="0"/>
              </a:rPr>
              <a:t>Downloaded</a:t>
            </a:r>
            <a:r>
              <a:rPr lang="it-IT" sz="3600" b="1" dirty="0">
                <a:solidFill>
                  <a:srgbClr val="C00000"/>
                </a:solidFill>
                <a:latin typeface="Palatino Linotype" panose="02040502050505030304" pitchFamily="18" charset="0"/>
              </a:rPr>
              <a:t> products: </a:t>
            </a:r>
            <a:r>
              <a:rPr lang="it-IT" sz="3600" b="1" dirty="0" err="1">
                <a:solidFill>
                  <a:srgbClr val="C00000"/>
                </a:solidFill>
                <a:latin typeface="Palatino Linotype" panose="02040502050505030304" pitchFamily="18" charset="0"/>
              </a:rPr>
              <a:t>how</a:t>
            </a:r>
            <a:r>
              <a:rPr lang="it-IT" sz="3600" b="1" dirty="0">
                <a:solidFill>
                  <a:srgbClr val="C00000"/>
                </a:solidFill>
                <a:latin typeface="Palatino Linotype" panose="02040502050505030304" pitchFamily="18" charset="0"/>
              </a:rPr>
              <a:t> to </a:t>
            </a:r>
            <a:r>
              <a:rPr lang="it-IT" sz="3600" b="1" dirty="0" err="1">
                <a:solidFill>
                  <a:srgbClr val="C00000"/>
                </a:solidFill>
                <a:latin typeface="Palatino Linotype" panose="02040502050505030304" pitchFamily="18" charset="0"/>
              </a:rPr>
              <a:t>read</a:t>
            </a:r>
            <a:r>
              <a:rPr lang="it-IT" sz="3600" b="1" dirty="0">
                <a:solidFill>
                  <a:srgbClr val="C00000"/>
                </a:solidFill>
                <a:latin typeface="Palatino Linotype" panose="02040502050505030304" pitchFamily="18" charset="0"/>
              </a:rPr>
              <a:t> </a:t>
            </a:r>
            <a:r>
              <a:rPr lang="it-IT" sz="3600" b="1" dirty="0" err="1">
                <a:solidFill>
                  <a:srgbClr val="C00000"/>
                </a:solidFill>
                <a:latin typeface="Palatino Linotype" panose="02040502050505030304" pitchFamily="18" charset="0"/>
              </a:rPr>
              <a:t>grib</a:t>
            </a:r>
            <a:endParaRPr lang="it-IT" sz="3600" b="1" dirty="0">
              <a:solidFill>
                <a:srgbClr val="C00000"/>
              </a:solidFill>
              <a:latin typeface="Palatino Linotype" panose="02040502050505030304" pitchFamily="18" charset="0"/>
            </a:endParaRPr>
          </a:p>
        </p:txBody>
      </p:sp>
      <p:pic>
        <p:nvPicPr>
          <p:cNvPr id="13" name="Immagine 12">
            <a:extLst>
              <a:ext uri="{FF2B5EF4-FFF2-40B4-BE49-F238E27FC236}">
                <a16:creationId xmlns:a16="http://schemas.microsoft.com/office/drawing/2014/main" id="{E2FDDC74-861E-4A3B-9DC1-1B34E5B610A4}"/>
              </a:ext>
            </a:extLst>
          </p:cNvPr>
          <p:cNvPicPr>
            <a:picLocks noChangeAspect="1"/>
          </p:cNvPicPr>
          <p:nvPr/>
        </p:nvPicPr>
        <p:blipFill rotWithShape="1">
          <a:blip r:embed="rId2">
            <a:extLst>
              <a:ext uri="{28A0092B-C50C-407E-A947-70E740481C1C}">
                <a14:useLocalDpi xmlns:a14="http://schemas.microsoft.com/office/drawing/2010/main" val="0"/>
              </a:ext>
            </a:extLst>
          </a:blip>
          <a:srcRect t="35761"/>
          <a:stretch/>
        </p:blipFill>
        <p:spPr>
          <a:xfrm>
            <a:off x="3592286" y="1818660"/>
            <a:ext cx="1959429" cy="4405548"/>
          </a:xfrm>
          <a:prstGeom prst="rect">
            <a:avLst/>
          </a:prstGeom>
        </p:spPr>
      </p:pic>
      <p:sp>
        <p:nvSpPr>
          <p:cNvPr id="14" name="CasellaDiTesto 13">
            <a:extLst>
              <a:ext uri="{FF2B5EF4-FFF2-40B4-BE49-F238E27FC236}">
                <a16:creationId xmlns:a16="http://schemas.microsoft.com/office/drawing/2014/main" id="{31F27AF3-0689-45EE-9FA8-7D66FD1566E2}"/>
              </a:ext>
            </a:extLst>
          </p:cNvPr>
          <p:cNvSpPr txBox="1"/>
          <p:nvPr/>
        </p:nvSpPr>
        <p:spPr>
          <a:xfrm rot="19142355">
            <a:off x="3597005" y="1196503"/>
            <a:ext cx="1224136" cy="338554"/>
          </a:xfrm>
          <a:prstGeom prst="rect">
            <a:avLst/>
          </a:prstGeom>
          <a:noFill/>
        </p:spPr>
        <p:txBody>
          <a:bodyPr wrap="square" rtlCol="0">
            <a:spAutoFit/>
          </a:bodyPr>
          <a:lstStyle/>
          <a:p>
            <a:r>
              <a:rPr lang="it-IT" sz="1600" b="1" i="1" dirty="0" err="1">
                <a:latin typeface="Palatino Linotype" panose="02040502050505030304" pitchFamily="18" charset="0"/>
              </a:rPr>
              <a:t>longitude</a:t>
            </a:r>
            <a:endParaRPr lang="it-IT" sz="1600" b="1" i="1" dirty="0">
              <a:latin typeface="Palatino Linotype" panose="02040502050505030304" pitchFamily="18" charset="0"/>
            </a:endParaRPr>
          </a:p>
        </p:txBody>
      </p:sp>
      <p:sp>
        <p:nvSpPr>
          <p:cNvPr id="15" name="CasellaDiTesto 14">
            <a:extLst>
              <a:ext uri="{FF2B5EF4-FFF2-40B4-BE49-F238E27FC236}">
                <a16:creationId xmlns:a16="http://schemas.microsoft.com/office/drawing/2014/main" id="{16455975-A135-4FAD-962D-24BF9DD497BF}"/>
              </a:ext>
            </a:extLst>
          </p:cNvPr>
          <p:cNvSpPr txBox="1"/>
          <p:nvPr/>
        </p:nvSpPr>
        <p:spPr>
          <a:xfrm rot="19031518">
            <a:off x="4286813" y="1252477"/>
            <a:ext cx="1026884" cy="338554"/>
          </a:xfrm>
          <a:prstGeom prst="rect">
            <a:avLst/>
          </a:prstGeom>
          <a:noFill/>
        </p:spPr>
        <p:txBody>
          <a:bodyPr wrap="square" rtlCol="0">
            <a:spAutoFit/>
          </a:bodyPr>
          <a:lstStyle/>
          <a:p>
            <a:r>
              <a:rPr lang="it-IT" sz="1600" b="1" i="1" dirty="0" err="1">
                <a:solidFill>
                  <a:schemeClr val="tx1">
                    <a:lumMod val="65000"/>
                    <a:lumOff val="35000"/>
                  </a:schemeClr>
                </a:solidFill>
                <a:latin typeface="Palatino Linotype" panose="02040502050505030304" pitchFamily="18" charset="0"/>
              </a:rPr>
              <a:t>latitude</a:t>
            </a:r>
            <a:endParaRPr lang="it-IT" sz="1600" b="1" i="1" dirty="0">
              <a:solidFill>
                <a:schemeClr val="tx1">
                  <a:lumMod val="65000"/>
                  <a:lumOff val="35000"/>
                </a:schemeClr>
              </a:solidFill>
              <a:latin typeface="Palatino Linotype" panose="02040502050505030304" pitchFamily="18" charset="0"/>
            </a:endParaRPr>
          </a:p>
        </p:txBody>
      </p:sp>
      <p:sp>
        <p:nvSpPr>
          <p:cNvPr id="16" name="CasellaDiTesto 15">
            <a:extLst>
              <a:ext uri="{FF2B5EF4-FFF2-40B4-BE49-F238E27FC236}">
                <a16:creationId xmlns:a16="http://schemas.microsoft.com/office/drawing/2014/main" id="{3DD03F1A-9025-48B9-82F4-E9A74A89E014}"/>
              </a:ext>
            </a:extLst>
          </p:cNvPr>
          <p:cNvSpPr txBox="1"/>
          <p:nvPr/>
        </p:nvSpPr>
        <p:spPr>
          <a:xfrm rot="18933556">
            <a:off x="5039995" y="1226577"/>
            <a:ext cx="1080120" cy="338554"/>
          </a:xfrm>
          <a:prstGeom prst="rect">
            <a:avLst/>
          </a:prstGeom>
          <a:noFill/>
        </p:spPr>
        <p:txBody>
          <a:bodyPr wrap="square" rtlCol="0">
            <a:spAutoFit/>
          </a:bodyPr>
          <a:lstStyle/>
          <a:p>
            <a:r>
              <a:rPr lang="it-IT" sz="1600" b="1" i="1" dirty="0" err="1">
                <a:latin typeface="Palatino Linotype" panose="02040502050505030304" pitchFamily="18" charset="0"/>
              </a:rPr>
              <a:t>rain</a:t>
            </a:r>
            <a:r>
              <a:rPr lang="it-IT" sz="1600" b="1" i="1" dirty="0">
                <a:latin typeface="Palatino Linotype" panose="02040502050505030304" pitchFamily="18" charset="0"/>
              </a:rPr>
              <a:t> rate</a:t>
            </a:r>
          </a:p>
        </p:txBody>
      </p:sp>
      <p:sp>
        <p:nvSpPr>
          <p:cNvPr id="21" name="CasellaDiTesto 20">
            <a:extLst>
              <a:ext uri="{FF2B5EF4-FFF2-40B4-BE49-F238E27FC236}">
                <a16:creationId xmlns:a16="http://schemas.microsoft.com/office/drawing/2014/main" id="{89243416-0F12-4370-BC70-BB0714B8A436}"/>
              </a:ext>
            </a:extLst>
          </p:cNvPr>
          <p:cNvSpPr txBox="1"/>
          <p:nvPr/>
        </p:nvSpPr>
        <p:spPr>
          <a:xfrm>
            <a:off x="342413" y="606425"/>
            <a:ext cx="2956065" cy="369332"/>
          </a:xfrm>
          <a:prstGeom prst="rect">
            <a:avLst/>
          </a:prstGeom>
          <a:noFill/>
        </p:spPr>
        <p:txBody>
          <a:bodyPr wrap="square" rtlCol="0">
            <a:spAutoFit/>
          </a:bodyPr>
          <a:lstStyle/>
          <a:p>
            <a:r>
              <a:rPr lang="it-IT" b="1" u="sng" dirty="0" err="1">
                <a:latin typeface="Palatino Linotype" panose="02040502050505030304" pitchFamily="18" charset="0"/>
              </a:rPr>
              <a:t>Example</a:t>
            </a:r>
            <a:r>
              <a:rPr lang="it-IT" b="1" u="sng" dirty="0">
                <a:latin typeface="Palatino Linotype" panose="02040502050505030304" pitchFamily="18" charset="0"/>
              </a:rPr>
              <a:t> of text file</a:t>
            </a:r>
          </a:p>
        </p:txBody>
      </p:sp>
      <p:sp>
        <p:nvSpPr>
          <p:cNvPr id="8" name="Figura a mano libera: forma 7">
            <a:extLst>
              <a:ext uri="{FF2B5EF4-FFF2-40B4-BE49-F238E27FC236}">
                <a16:creationId xmlns:a16="http://schemas.microsoft.com/office/drawing/2014/main" id="{3A55C2A6-D7AA-4A6B-859D-E57F2F6A0854}"/>
              </a:ext>
            </a:extLst>
          </p:cNvPr>
          <p:cNvSpPr/>
          <p:nvPr/>
        </p:nvSpPr>
        <p:spPr>
          <a:xfrm>
            <a:off x="3347864" y="5517232"/>
            <a:ext cx="2390284" cy="786176"/>
          </a:xfrm>
          <a:custGeom>
            <a:avLst/>
            <a:gdLst>
              <a:gd name="connsiteX0" fmla="*/ 213254 w 2390284"/>
              <a:gd name="connsiteY0" fmla="*/ 350219 h 786176"/>
              <a:gd name="connsiteX1" fmla="*/ 363861 w 2390284"/>
              <a:gd name="connsiteY1" fmla="*/ 231885 h 786176"/>
              <a:gd name="connsiteX2" fmla="*/ 600529 w 2390284"/>
              <a:gd name="connsiteY2" fmla="*/ 113551 h 786176"/>
              <a:gd name="connsiteX3" fmla="*/ 869471 w 2390284"/>
              <a:gd name="connsiteY3" fmla="*/ 27490 h 786176"/>
              <a:gd name="connsiteX4" fmla="*/ 912501 w 2390284"/>
              <a:gd name="connsiteY4" fmla="*/ 5975 h 786176"/>
              <a:gd name="connsiteX5" fmla="*/ 998562 w 2390284"/>
              <a:gd name="connsiteY5" fmla="*/ 124309 h 786176"/>
              <a:gd name="connsiteX6" fmla="*/ 1041593 w 2390284"/>
              <a:gd name="connsiteY6" fmla="*/ 296431 h 786176"/>
              <a:gd name="connsiteX7" fmla="*/ 1116897 w 2390284"/>
              <a:gd name="connsiteY7" fmla="*/ 393250 h 786176"/>
              <a:gd name="connsiteX8" fmla="*/ 1170685 w 2390284"/>
              <a:gd name="connsiteY8" fmla="*/ 447038 h 786176"/>
              <a:gd name="connsiteX9" fmla="*/ 1310534 w 2390284"/>
              <a:gd name="connsiteY9" fmla="*/ 468554 h 786176"/>
              <a:gd name="connsiteX10" fmla="*/ 1364322 w 2390284"/>
              <a:gd name="connsiteY10" fmla="*/ 371735 h 786176"/>
              <a:gd name="connsiteX11" fmla="*/ 1407353 w 2390284"/>
              <a:gd name="connsiteY11" fmla="*/ 296431 h 786176"/>
              <a:gd name="connsiteX12" fmla="*/ 1471899 w 2390284"/>
              <a:gd name="connsiteY12" fmla="*/ 274916 h 786176"/>
              <a:gd name="connsiteX13" fmla="*/ 1644021 w 2390284"/>
              <a:gd name="connsiteY13" fmla="*/ 253401 h 786176"/>
              <a:gd name="connsiteX14" fmla="*/ 1751598 w 2390284"/>
              <a:gd name="connsiteY14" fmla="*/ 231885 h 786176"/>
              <a:gd name="connsiteX15" fmla="*/ 1805386 w 2390284"/>
              <a:gd name="connsiteY15" fmla="*/ 210370 h 786176"/>
              <a:gd name="connsiteX16" fmla="*/ 1902205 w 2390284"/>
              <a:gd name="connsiteY16" fmla="*/ 274916 h 786176"/>
              <a:gd name="connsiteX17" fmla="*/ 1999024 w 2390284"/>
              <a:gd name="connsiteY17" fmla="*/ 307189 h 786176"/>
              <a:gd name="connsiteX18" fmla="*/ 2095842 w 2390284"/>
              <a:gd name="connsiteY18" fmla="*/ 264158 h 786176"/>
              <a:gd name="connsiteX19" fmla="*/ 2160388 w 2390284"/>
              <a:gd name="connsiteY19" fmla="*/ 221128 h 786176"/>
              <a:gd name="connsiteX20" fmla="*/ 2224934 w 2390284"/>
              <a:gd name="connsiteY20" fmla="*/ 188855 h 786176"/>
              <a:gd name="connsiteX21" fmla="*/ 2235692 w 2390284"/>
              <a:gd name="connsiteY21" fmla="*/ 726737 h 786176"/>
              <a:gd name="connsiteX22" fmla="*/ 137951 w 2390284"/>
              <a:gd name="connsiteY22" fmla="*/ 726737 h 786176"/>
              <a:gd name="connsiteX23" fmla="*/ 213254 w 2390284"/>
              <a:gd name="connsiteY23" fmla="*/ 350219 h 78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284" h="786176">
                <a:moveTo>
                  <a:pt x="213254" y="350219"/>
                </a:moveTo>
                <a:cubicBezTo>
                  <a:pt x="250906" y="267744"/>
                  <a:pt x="299315" y="271330"/>
                  <a:pt x="363861" y="231885"/>
                </a:cubicBezTo>
                <a:cubicBezTo>
                  <a:pt x="428407" y="192440"/>
                  <a:pt x="516261" y="147617"/>
                  <a:pt x="600529" y="113551"/>
                </a:cubicBezTo>
                <a:cubicBezTo>
                  <a:pt x="684797" y="79485"/>
                  <a:pt x="869471" y="27490"/>
                  <a:pt x="869471" y="27490"/>
                </a:cubicBezTo>
                <a:cubicBezTo>
                  <a:pt x="921466" y="9561"/>
                  <a:pt x="890986" y="-10161"/>
                  <a:pt x="912501" y="5975"/>
                </a:cubicBezTo>
                <a:cubicBezTo>
                  <a:pt x="934016" y="22111"/>
                  <a:pt x="977047" y="75900"/>
                  <a:pt x="998562" y="124309"/>
                </a:cubicBezTo>
                <a:cubicBezTo>
                  <a:pt x="1020077" y="172718"/>
                  <a:pt x="1021870" y="251607"/>
                  <a:pt x="1041593" y="296431"/>
                </a:cubicBezTo>
                <a:cubicBezTo>
                  <a:pt x="1061316" y="341255"/>
                  <a:pt x="1095382" y="368149"/>
                  <a:pt x="1116897" y="393250"/>
                </a:cubicBezTo>
                <a:cubicBezTo>
                  <a:pt x="1138412" y="418351"/>
                  <a:pt x="1138412" y="434487"/>
                  <a:pt x="1170685" y="447038"/>
                </a:cubicBezTo>
                <a:cubicBezTo>
                  <a:pt x="1202958" y="459589"/>
                  <a:pt x="1278261" y="481105"/>
                  <a:pt x="1310534" y="468554"/>
                </a:cubicBezTo>
                <a:cubicBezTo>
                  <a:pt x="1342807" y="456004"/>
                  <a:pt x="1348186" y="400422"/>
                  <a:pt x="1364322" y="371735"/>
                </a:cubicBezTo>
                <a:cubicBezTo>
                  <a:pt x="1380459" y="343048"/>
                  <a:pt x="1389423" y="312568"/>
                  <a:pt x="1407353" y="296431"/>
                </a:cubicBezTo>
                <a:cubicBezTo>
                  <a:pt x="1425283" y="280294"/>
                  <a:pt x="1432454" y="282088"/>
                  <a:pt x="1471899" y="274916"/>
                </a:cubicBezTo>
                <a:cubicBezTo>
                  <a:pt x="1511344" y="267744"/>
                  <a:pt x="1597405" y="260573"/>
                  <a:pt x="1644021" y="253401"/>
                </a:cubicBezTo>
                <a:cubicBezTo>
                  <a:pt x="1690637" y="246229"/>
                  <a:pt x="1724704" y="239057"/>
                  <a:pt x="1751598" y="231885"/>
                </a:cubicBezTo>
                <a:cubicBezTo>
                  <a:pt x="1778492" y="224713"/>
                  <a:pt x="1780285" y="203198"/>
                  <a:pt x="1805386" y="210370"/>
                </a:cubicBezTo>
                <a:cubicBezTo>
                  <a:pt x="1830487" y="217542"/>
                  <a:pt x="1869932" y="258780"/>
                  <a:pt x="1902205" y="274916"/>
                </a:cubicBezTo>
                <a:cubicBezTo>
                  <a:pt x="1934478" y="291052"/>
                  <a:pt x="1966751" y="308982"/>
                  <a:pt x="1999024" y="307189"/>
                </a:cubicBezTo>
                <a:cubicBezTo>
                  <a:pt x="2031297" y="305396"/>
                  <a:pt x="2068948" y="278501"/>
                  <a:pt x="2095842" y="264158"/>
                </a:cubicBezTo>
                <a:cubicBezTo>
                  <a:pt x="2122736" y="249815"/>
                  <a:pt x="2138873" y="233678"/>
                  <a:pt x="2160388" y="221128"/>
                </a:cubicBezTo>
                <a:cubicBezTo>
                  <a:pt x="2181903" y="208577"/>
                  <a:pt x="2212383" y="104587"/>
                  <a:pt x="2224934" y="188855"/>
                </a:cubicBezTo>
                <a:cubicBezTo>
                  <a:pt x="2237485" y="273123"/>
                  <a:pt x="2583523" y="637090"/>
                  <a:pt x="2235692" y="726737"/>
                </a:cubicBezTo>
                <a:cubicBezTo>
                  <a:pt x="1887862" y="816384"/>
                  <a:pt x="471438" y="794869"/>
                  <a:pt x="137951" y="726737"/>
                </a:cubicBezTo>
                <a:cubicBezTo>
                  <a:pt x="-195536" y="658605"/>
                  <a:pt x="175602" y="432694"/>
                  <a:pt x="213254" y="350219"/>
                </a:cubicBezTo>
                <a:close/>
              </a:path>
            </a:pathLst>
          </a:custGeom>
          <a:solidFill>
            <a:srgbClr val="DAE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Segnaposto data 7">
            <a:extLst>
              <a:ext uri="{FF2B5EF4-FFF2-40B4-BE49-F238E27FC236}">
                <a16:creationId xmlns:a16="http://schemas.microsoft.com/office/drawing/2014/main" id="{013F48EB-246C-4441-BAE0-D6355A712906}"/>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2" name="Segnaposto numero diapositiva 1">
            <a:extLst>
              <a:ext uri="{FF2B5EF4-FFF2-40B4-BE49-F238E27FC236}">
                <a16:creationId xmlns:a16="http://schemas.microsoft.com/office/drawing/2014/main" id="{1850D27A-77D8-4168-8E11-3EFCD499D35F}"/>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21</a:t>
            </a:fld>
            <a:endParaRPr lang="it-IT"/>
          </a:p>
        </p:txBody>
      </p:sp>
    </p:spTree>
    <p:extLst>
      <p:ext uri="{BB962C8B-B14F-4D97-AF65-F5344CB8AC3E}">
        <p14:creationId xmlns:p14="http://schemas.microsoft.com/office/powerpoint/2010/main" val="607314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C3E5958F-2A9D-44F3-9126-91395DC843ED}"/>
              </a:ext>
            </a:extLst>
          </p:cNvPr>
          <p:cNvSpPr>
            <a:spLocks noGrp="1"/>
          </p:cNvSpPr>
          <p:nvPr>
            <p:ph type="ctrTitle"/>
          </p:nvPr>
        </p:nvSpPr>
        <p:spPr>
          <a:xfrm>
            <a:off x="0" y="1"/>
            <a:ext cx="9144000" cy="646331"/>
          </a:xfrm>
        </p:spPr>
        <p:txBody>
          <a:bodyPr>
            <a:normAutofit fontScale="90000"/>
          </a:bodyPr>
          <a:lstStyle/>
          <a:p>
            <a:r>
              <a:rPr lang="it-IT" sz="3600" b="1" dirty="0" err="1">
                <a:solidFill>
                  <a:srgbClr val="C00000"/>
                </a:solidFill>
                <a:latin typeface="Palatino Linotype" panose="02040502050505030304" pitchFamily="18" charset="0"/>
              </a:rPr>
              <a:t>Downloaded</a:t>
            </a:r>
            <a:r>
              <a:rPr lang="it-IT" sz="3600" b="1" dirty="0">
                <a:solidFill>
                  <a:srgbClr val="C00000"/>
                </a:solidFill>
                <a:latin typeface="Palatino Linotype" panose="02040502050505030304" pitchFamily="18" charset="0"/>
              </a:rPr>
              <a:t> products: </a:t>
            </a:r>
            <a:r>
              <a:rPr lang="it-IT" sz="3600" b="1" dirty="0" err="1">
                <a:solidFill>
                  <a:srgbClr val="C00000"/>
                </a:solidFill>
                <a:latin typeface="Palatino Linotype" panose="02040502050505030304" pitchFamily="18" charset="0"/>
              </a:rPr>
              <a:t>how</a:t>
            </a:r>
            <a:r>
              <a:rPr lang="it-IT" sz="3600" b="1" dirty="0">
                <a:solidFill>
                  <a:srgbClr val="C00000"/>
                </a:solidFill>
                <a:latin typeface="Palatino Linotype" panose="02040502050505030304" pitchFamily="18" charset="0"/>
              </a:rPr>
              <a:t> to </a:t>
            </a:r>
            <a:r>
              <a:rPr lang="it-IT" sz="3600" b="1" dirty="0" err="1">
                <a:solidFill>
                  <a:srgbClr val="C00000"/>
                </a:solidFill>
                <a:latin typeface="Palatino Linotype" panose="02040502050505030304" pitchFamily="18" charset="0"/>
              </a:rPr>
              <a:t>read</a:t>
            </a:r>
            <a:r>
              <a:rPr lang="it-IT" sz="3600" b="1" dirty="0">
                <a:solidFill>
                  <a:srgbClr val="C00000"/>
                </a:solidFill>
                <a:latin typeface="Palatino Linotype" panose="02040502050505030304" pitchFamily="18" charset="0"/>
              </a:rPr>
              <a:t> NetCDF</a:t>
            </a:r>
          </a:p>
        </p:txBody>
      </p:sp>
      <p:sp>
        <p:nvSpPr>
          <p:cNvPr id="3" name="CasellaDiTesto 2">
            <a:extLst>
              <a:ext uri="{FF2B5EF4-FFF2-40B4-BE49-F238E27FC236}">
                <a16:creationId xmlns:a16="http://schemas.microsoft.com/office/drawing/2014/main" id="{373E26FB-4351-42C2-88ED-6D3591287E37}"/>
              </a:ext>
            </a:extLst>
          </p:cNvPr>
          <p:cNvSpPr txBox="1"/>
          <p:nvPr/>
        </p:nvSpPr>
        <p:spPr>
          <a:xfrm>
            <a:off x="251520" y="2319263"/>
            <a:ext cx="8892480" cy="461665"/>
          </a:xfrm>
          <a:prstGeom prst="rect">
            <a:avLst/>
          </a:prstGeom>
          <a:noFill/>
        </p:spPr>
        <p:txBody>
          <a:bodyPr wrap="square" rtlCol="0">
            <a:spAutoFit/>
          </a:bodyPr>
          <a:lstStyle/>
          <a:p>
            <a:r>
              <a:rPr lang="en-US" sz="2400" dirty="0">
                <a:latin typeface="Palatino Linotype" panose="02040502050505030304" pitchFamily="18" charset="0"/>
              </a:rPr>
              <a:t>You need: </a:t>
            </a:r>
            <a:r>
              <a:rPr lang="it-IT" sz="2400" dirty="0" err="1">
                <a:latin typeface="Palatino Linotype" panose="02040502050505030304" pitchFamily="18" charset="0"/>
              </a:rPr>
              <a:t>languages</a:t>
            </a:r>
            <a:r>
              <a:rPr lang="it-IT" sz="2400" dirty="0">
                <a:latin typeface="Palatino Linotype" panose="02040502050505030304" pitchFamily="18" charset="0"/>
              </a:rPr>
              <a:t> like </a:t>
            </a:r>
            <a:r>
              <a:rPr lang="it-IT" sz="2400" b="1" dirty="0" err="1">
                <a:latin typeface="Palatino Linotype" panose="02040502050505030304" pitchFamily="18" charset="0"/>
              </a:rPr>
              <a:t>Matlab</a:t>
            </a:r>
            <a:r>
              <a:rPr lang="it-IT" sz="2400" b="1" dirty="0">
                <a:latin typeface="Palatino Linotype" panose="02040502050505030304" pitchFamily="18" charset="0"/>
              </a:rPr>
              <a:t>, R, or Python.</a:t>
            </a:r>
          </a:p>
        </p:txBody>
      </p:sp>
      <p:sp>
        <p:nvSpPr>
          <p:cNvPr id="2" name="Rettangolo 1">
            <a:extLst>
              <a:ext uri="{FF2B5EF4-FFF2-40B4-BE49-F238E27FC236}">
                <a16:creationId xmlns:a16="http://schemas.microsoft.com/office/drawing/2014/main" id="{95BFDBBE-BDD5-4BBC-9FAD-FFC394E794F3}"/>
              </a:ext>
            </a:extLst>
          </p:cNvPr>
          <p:cNvSpPr/>
          <p:nvPr/>
        </p:nvSpPr>
        <p:spPr>
          <a:xfrm>
            <a:off x="251520" y="908720"/>
            <a:ext cx="8892480" cy="1200329"/>
          </a:xfrm>
          <a:prstGeom prst="rect">
            <a:avLst/>
          </a:prstGeom>
        </p:spPr>
        <p:txBody>
          <a:bodyPr wrap="square">
            <a:spAutoFit/>
          </a:bodyPr>
          <a:lstStyle/>
          <a:p>
            <a:r>
              <a:rPr lang="en-US" sz="2400" dirty="0" err="1">
                <a:latin typeface="Palatino Linotype" panose="02040502050505030304" pitchFamily="18" charset="0"/>
              </a:rPr>
              <a:t>NetCDF</a:t>
            </a:r>
            <a:r>
              <a:rPr lang="en-US" sz="2400" dirty="0">
                <a:latin typeface="Palatino Linotype" panose="02040502050505030304" pitchFamily="18" charset="0"/>
              </a:rPr>
              <a:t> is a self-descriptive data formats. Each </a:t>
            </a:r>
            <a:r>
              <a:rPr lang="en-US" sz="2400" dirty="0" err="1">
                <a:latin typeface="Palatino Linotype" panose="02040502050505030304" pitchFamily="18" charset="0"/>
              </a:rPr>
              <a:t>NetCDF</a:t>
            </a:r>
            <a:r>
              <a:rPr lang="en-US" sz="2400" dirty="0">
                <a:latin typeface="Palatino Linotype" panose="02040502050505030304" pitchFamily="18" charset="0"/>
              </a:rPr>
              <a:t> file you can download refers to the CF Compliant standard (</a:t>
            </a:r>
            <a:r>
              <a:rPr lang="it-IT" sz="2400" dirty="0">
                <a:hlinkClick r:id="rId2"/>
              </a:rPr>
              <a:t>http://cfconventions.org/</a:t>
            </a:r>
            <a:r>
              <a:rPr lang="en-US" sz="2400" dirty="0">
                <a:latin typeface="Palatino Linotype" panose="02040502050505030304" pitchFamily="18" charset="0"/>
              </a:rPr>
              <a:t>).</a:t>
            </a:r>
            <a:endParaRPr lang="it-IT" sz="2400" dirty="0">
              <a:latin typeface="Palatino Linotype" panose="02040502050505030304" pitchFamily="18" charset="0"/>
            </a:endParaRPr>
          </a:p>
        </p:txBody>
      </p:sp>
      <p:sp>
        <p:nvSpPr>
          <p:cNvPr id="12" name="CasellaDiTesto 11">
            <a:extLst>
              <a:ext uri="{FF2B5EF4-FFF2-40B4-BE49-F238E27FC236}">
                <a16:creationId xmlns:a16="http://schemas.microsoft.com/office/drawing/2014/main" id="{AEC28994-9122-43BC-AFD5-1A3F8AE861E1}"/>
              </a:ext>
            </a:extLst>
          </p:cNvPr>
          <p:cNvSpPr txBox="1"/>
          <p:nvPr/>
        </p:nvSpPr>
        <p:spPr>
          <a:xfrm>
            <a:off x="3455876" y="3284984"/>
            <a:ext cx="2016224" cy="1200329"/>
          </a:xfrm>
          <a:prstGeom prst="rect">
            <a:avLst/>
          </a:prstGeom>
          <a:solidFill>
            <a:srgbClr val="FFC000"/>
          </a:solidFill>
          <a:ln w="38100">
            <a:solidFill>
              <a:srgbClr val="C00000"/>
            </a:solidFill>
          </a:ln>
        </p:spPr>
        <p:txBody>
          <a:bodyPr wrap="square" rtlCol="0">
            <a:spAutoFit/>
          </a:bodyPr>
          <a:lstStyle/>
          <a:p>
            <a:endParaRPr lang="en-US" sz="2400" b="1" dirty="0">
              <a:latin typeface="Palatino Linotype" panose="02040502050505030304" pitchFamily="18" charset="0"/>
            </a:endParaRPr>
          </a:p>
          <a:p>
            <a:pPr algn="ctr"/>
            <a:r>
              <a:rPr lang="en-US" sz="2400" b="1" dirty="0" err="1">
                <a:latin typeface="Palatino Linotype" panose="02040502050505030304" pitchFamily="18" charset="0"/>
              </a:rPr>
              <a:t>Matlab</a:t>
            </a:r>
            <a:r>
              <a:rPr lang="en-US" sz="2400" b="1" dirty="0">
                <a:latin typeface="Palatino Linotype" panose="02040502050505030304" pitchFamily="18" charset="0"/>
              </a:rPr>
              <a:t> code</a:t>
            </a:r>
          </a:p>
          <a:p>
            <a:endParaRPr lang="en-US" sz="2400" b="1" dirty="0">
              <a:latin typeface="Palatino Linotype" panose="02040502050505030304" pitchFamily="18" charset="0"/>
            </a:endParaRPr>
          </a:p>
        </p:txBody>
      </p:sp>
      <p:sp>
        <p:nvSpPr>
          <p:cNvPr id="13" name="CasellaDiTesto 12">
            <a:extLst>
              <a:ext uri="{FF2B5EF4-FFF2-40B4-BE49-F238E27FC236}">
                <a16:creationId xmlns:a16="http://schemas.microsoft.com/office/drawing/2014/main" id="{77974CF0-CBCB-4606-A6C9-20D0AD32871C}"/>
              </a:ext>
            </a:extLst>
          </p:cNvPr>
          <p:cNvSpPr txBox="1"/>
          <p:nvPr/>
        </p:nvSpPr>
        <p:spPr>
          <a:xfrm>
            <a:off x="251520" y="3664448"/>
            <a:ext cx="1944216" cy="461665"/>
          </a:xfrm>
          <a:prstGeom prst="rect">
            <a:avLst/>
          </a:prstGeom>
          <a:noFill/>
        </p:spPr>
        <p:txBody>
          <a:bodyPr wrap="square" rtlCol="0">
            <a:spAutoFit/>
          </a:bodyPr>
          <a:lstStyle/>
          <a:p>
            <a:r>
              <a:rPr lang="en-US" sz="2400" b="1" dirty="0" err="1">
                <a:latin typeface="Palatino Linotype" panose="02040502050505030304" pitchFamily="18" charset="0"/>
              </a:rPr>
              <a:t>NetCDF</a:t>
            </a:r>
            <a:r>
              <a:rPr lang="en-US" sz="2400" b="1" dirty="0">
                <a:latin typeface="Palatino Linotype" panose="02040502050505030304" pitchFamily="18" charset="0"/>
              </a:rPr>
              <a:t> file</a:t>
            </a:r>
            <a:endParaRPr lang="it-IT" sz="2400" b="1" dirty="0">
              <a:latin typeface="Palatino Linotype" panose="02040502050505030304" pitchFamily="18" charset="0"/>
            </a:endParaRPr>
          </a:p>
        </p:txBody>
      </p:sp>
      <p:sp>
        <p:nvSpPr>
          <p:cNvPr id="15" name="Freccia a destra 14">
            <a:extLst>
              <a:ext uri="{FF2B5EF4-FFF2-40B4-BE49-F238E27FC236}">
                <a16:creationId xmlns:a16="http://schemas.microsoft.com/office/drawing/2014/main" id="{D9DEEABB-8589-41F1-9369-5088FA78D118}"/>
              </a:ext>
            </a:extLst>
          </p:cNvPr>
          <p:cNvSpPr/>
          <p:nvPr/>
        </p:nvSpPr>
        <p:spPr>
          <a:xfrm>
            <a:off x="2563202" y="3664448"/>
            <a:ext cx="525208" cy="484632"/>
          </a:xfrm>
          <a:prstGeom prs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Freccia a destra 16">
            <a:extLst>
              <a:ext uri="{FF2B5EF4-FFF2-40B4-BE49-F238E27FC236}">
                <a16:creationId xmlns:a16="http://schemas.microsoft.com/office/drawing/2014/main" id="{07606E26-8AC5-4398-AA04-21AF525D417D}"/>
              </a:ext>
            </a:extLst>
          </p:cNvPr>
          <p:cNvSpPr/>
          <p:nvPr/>
        </p:nvSpPr>
        <p:spPr>
          <a:xfrm>
            <a:off x="5839566" y="3645024"/>
            <a:ext cx="525208" cy="484632"/>
          </a:xfrm>
          <a:prstGeom prs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5158D603-5D9F-48B9-9A76-DBDF9CFBE8B6}"/>
              </a:ext>
            </a:extLst>
          </p:cNvPr>
          <p:cNvSpPr txBox="1"/>
          <p:nvPr/>
        </p:nvSpPr>
        <p:spPr>
          <a:xfrm>
            <a:off x="6732240" y="3501008"/>
            <a:ext cx="2304256" cy="830997"/>
          </a:xfrm>
          <a:prstGeom prst="rect">
            <a:avLst/>
          </a:prstGeom>
          <a:noFill/>
        </p:spPr>
        <p:txBody>
          <a:bodyPr wrap="square" rtlCol="0">
            <a:spAutoFit/>
          </a:bodyPr>
          <a:lstStyle/>
          <a:p>
            <a:r>
              <a:rPr lang="en-US" sz="2400" b="1" dirty="0">
                <a:latin typeface="Palatino Linotype" panose="02040502050505030304" pitchFamily="18" charset="0"/>
              </a:rPr>
              <a:t>variables </a:t>
            </a:r>
            <a:r>
              <a:rPr lang="en-US" sz="2400" dirty="0">
                <a:latin typeface="Palatino Linotype" panose="02040502050505030304" pitchFamily="18" charset="0"/>
              </a:rPr>
              <a:t>(in the workspace)</a:t>
            </a:r>
            <a:endParaRPr lang="it-IT" sz="2400" dirty="0">
              <a:latin typeface="Palatino Linotype" panose="02040502050505030304" pitchFamily="18" charset="0"/>
            </a:endParaRPr>
          </a:p>
        </p:txBody>
      </p:sp>
      <p:sp>
        <p:nvSpPr>
          <p:cNvPr id="21" name="CasellaDiTesto 20">
            <a:extLst>
              <a:ext uri="{FF2B5EF4-FFF2-40B4-BE49-F238E27FC236}">
                <a16:creationId xmlns:a16="http://schemas.microsoft.com/office/drawing/2014/main" id="{3191DE02-84A6-42B2-9FA6-8DCD31DF81F9}"/>
              </a:ext>
            </a:extLst>
          </p:cNvPr>
          <p:cNvSpPr txBox="1"/>
          <p:nvPr/>
        </p:nvSpPr>
        <p:spPr>
          <a:xfrm>
            <a:off x="4032898" y="4739123"/>
            <a:ext cx="4663752" cy="1569660"/>
          </a:xfrm>
          <a:prstGeom prst="rect">
            <a:avLst/>
          </a:prstGeom>
          <a:noFill/>
        </p:spPr>
        <p:txBody>
          <a:bodyPr wrap="square" rtlCol="0">
            <a:spAutoFit/>
          </a:bodyPr>
          <a:lstStyle/>
          <a:p>
            <a:r>
              <a:rPr lang="it-IT" sz="2400" b="1" i="1" dirty="0" err="1">
                <a:latin typeface="Palatino Linotype" panose="02040502050505030304" pitchFamily="18" charset="0"/>
              </a:rPr>
              <a:t>ncdisp</a:t>
            </a:r>
            <a:r>
              <a:rPr lang="it-IT" sz="2400" dirty="0">
                <a:latin typeface="Palatino Linotype" panose="02040502050505030304" pitchFamily="18" charset="0"/>
              </a:rPr>
              <a:t> </a:t>
            </a:r>
            <a:r>
              <a:rPr lang="it-IT" sz="2400" dirty="0" err="1">
                <a:latin typeface="Palatino Linotype" panose="02040502050505030304" pitchFamily="18" charset="0"/>
              </a:rPr>
              <a:t>command</a:t>
            </a:r>
            <a:r>
              <a:rPr lang="it-IT" sz="2400" dirty="0">
                <a:latin typeface="Palatino Linotype" panose="02040502050505030304" pitchFamily="18" charset="0"/>
              </a:rPr>
              <a:t> </a:t>
            </a:r>
            <a:r>
              <a:rPr lang="en-US" sz="2400" dirty="0">
                <a:latin typeface="Palatino Linotype" panose="02040502050505030304" pitchFamily="18" charset="0"/>
              </a:rPr>
              <a:t>returns the internal structure of the file</a:t>
            </a:r>
          </a:p>
          <a:p>
            <a:r>
              <a:rPr lang="it-IT" sz="2400" b="1" i="1" dirty="0" err="1">
                <a:latin typeface="Palatino Linotype" panose="02040502050505030304" pitchFamily="18" charset="0"/>
              </a:rPr>
              <a:t>ncread</a:t>
            </a:r>
            <a:r>
              <a:rPr lang="it-IT" sz="2400" dirty="0">
                <a:latin typeface="Palatino Linotype" panose="02040502050505030304" pitchFamily="18" charset="0"/>
              </a:rPr>
              <a:t> </a:t>
            </a:r>
            <a:r>
              <a:rPr lang="it-IT" sz="2400" dirty="0" err="1">
                <a:latin typeface="Palatino Linotype" panose="02040502050505030304" pitchFamily="18" charset="0"/>
              </a:rPr>
              <a:t>command</a:t>
            </a:r>
            <a:r>
              <a:rPr lang="it-IT" sz="2400" dirty="0">
                <a:latin typeface="Palatino Linotype" panose="02040502050505030304" pitchFamily="18" charset="0"/>
              </a:rPr>
              <a:t> </a:t>
            </a:r>
            <a:r>
              <a:rPr lang="en-US" sz="2400" dirty="0">
                <a:latin typeface="Palatino Linotype" panose="02040502050505030304" pitchFamily="18" charset="0"/>
              </a:rPr>
              <a:t>extracts the variables from the file</a:t>
            </a:r>
          </a:p>
        </p:txBody>
      </p:sp>
      <p:cxnSp>
        <p:nvCxnSpPr>
          <p:cNvPr id="5" name="Connettore diritto 4">
            <a:extLst>
              <a:ext uri="{FF2B5EF4-FFF2-40B4-BE49-F238E27FC236}">
                <a16:creationId xmlns:a16="http://schemas.microsoft.com/office/drawing/2014/main" id="{FF115908-E455-492D-A84C-CB26B4649E01}"/>
              </a:ext>
            </a:extLst>
          </p:cNvPr>
          <p:cNvCxnSpPr>
            <a:cxnSpLocks/>
          </p:cNvCxnSpPr>
          <p:nvPr/>
        </p:nvCxnSpPr>
        <p:spPr>
          <a:xfrm flipV="1">
            <a:off x="6102170" y="4221088"/>
            <a:ext cx="0" cy="6480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Segnaposto data 7">
            <a:extLst>
              <a:ext uri="{FF2B5EF4-FFF2-40B4-BE49-F238E27FC236}">
                <a16:creationId xmlns:a16="http://schemas.microsoft.com/office/drawing/2014/main" id="{A79A8EE6-00BD-4F11-967C-8592F62D398C}"/>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4" name="Segnaposto numero diapositiva 3">
            <a:extLst>
              <a:ext uri="{FF2B5EF4-FFF2-40B4-BE49-F238E27FC236}">
                <a16:creationId xmlns:a16="http://schemas.microsoft.com/office/drawing/2014/main" id="{53B617B5-3763-410C-8BD9-5663AABE2C50}"/>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22</a:t>
            </a:fld>
            <a:endParaRPr lang="it-IT"/>
          </a:p>
        </p:txBody>
      </p:sp>
    </p:spTree>
    <p:extLst>
      <p:ext uri="{BB962C8B-B14F-4D97-AF65-F5344CB8AC3E}">
        <p14:creationId xmlns:p14="http://schemas.microsoft.com/office/powerpoint/2010/main" val="1776979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egnaposto data 7">
            <a:extLst>
              <a:ext uri="{FF2B5EF4-FFF2-40B4-BE49-F238E27FC236}">
                <a16:creationId xmlns:a16="http://schemas.microsoft.com/office/drawing/2014/main" id="{8BD39DB6-D036-4F29-B6FF-3B7BA52C7F55}"/>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2" name="Titolo 1"/>
          <p:cNvSpPr>
            <a:spLocks noGrp="1"/>
          </p:cNvSpPr>
          <p:nvPr>
            <p:ph type="ctrTitle"/>
          </p:nvPr>
        </p:nvSpPr>
        <p:spPr>
          <a:xfrm>
            <a:off x="0" y="1"/>
            <a:ext cx="9144000" cy="646332"/>
          </a:xfrm>
        </p:spPr>
        <p:txBody>
          <a:bodyPr>
            <a:normAutofit/>
          </a:bodyPr>
          <a:lstStyle/>
          <a:p>
            <a:r>
              <a:rPr lang="it-IT" sz="3600" b="1" dirty="0" err="1">
                <a:solidFill>
                  <a:srgbClr val="C00000"/>
                </a:solidFill>
                <a:latin typeface="Palatino Linotype" panose="02040502050505030304" pitchFamily="18" charset="0"/>
              </a:rPr>
              <a:t>Plotting</a:t>
            </a:r>
            <a:r>
              <a:rPr lang="it-IT" sz="3600" b="1" dirty="0">
                <a:solidFill>
                  <a:srgbClr val="C00000"/>
                </a:solidFill>
                <a:latin typeface="Palatino Linotype" panose="02040502050505030304" pitchFamily="18" charset="0"/>
              </a:rPr>
              <a:t> data: BUFR data format</a:t>
            </a:r>
          </a:p>
        </p:txBody>
      </p:sp>
      <p:sp>
        <p:nvSpPr>
          <p:cNvPr id="11" name="Rettangolo 10">
            <a:extLst>
              <a:ext uri="{FF2B5EF4-FFF2-40B4-BE49-F238E27FC236}">
                <a16:creationId xmlns:a16="http://schemas.microsoft.com/office/drawing/2014/main" id="{96B55FAD-0A4B-4907-B631-A4006F1FAE37}"/>
              </a:ext>
            </a:extLst>
          </p:cNvPr>
          <p:cNvSpPr/>
          <p:nvPr/>
        </p:nvSpPr>
        <p:spPr>
          <a:xfrm>
            <a:off x="0" y="620688"/>
            <a:ext cx="9144000" cy="830997"/>
          </a:xfrm>
          <a:prstGeom prst="rect">
            <a:avLst/>
          </a:prstGeom>
        </p:spPr>
        <p:txBody>
          <a:bodyPr wrap="square">
            <a:spAutoFit/>
          </a:bodyPr>
          <a:lstStyle/>
          <a:p>
            <a:r>
              <a:rPr lang="it-IT" sz="2400" b="1" dirty="0">
                <a:latin typeface="Palatino Linotype" panose="02040502050505030304" pitchFamily="18" charset="0"/>
              </a:rPr>
              <a:t>Product: </a:t>
            </a:r>
            <a:r>
              <a:rPr lang="it-IT" sz="2400" dirty="0">
                <a:latin typeface="Palatino Linotype" panose="02040502050505030304" pitchFamily="18" charset="0"/>
              </a:rPr>
              <a:t>H01; </a:t>
            </a:r>
            <a:r>
              <a:rPr lang="it-IT" sz="2400" b="1" dirty="0">
                <a:latin typeface="Palatino Linotype" panose="02040502050505030304" pitchFamily="18" charset="0"/>
              </a:rPr>
              <a:t>software: </a:t>
            </a:r>
            <a:r>
              <a:rPr lang="it-IT" sz="2400" dirty="0" err="1">
                <a:latin typeface="Palatino Linotype" panose="02040502050505030304" pitchFamily="18" charset="0"/>
              </a:rPr>
              <a:t>Matlab</a:t>
            </a:r>
            <a:r>
              <a:rPr lang="it-IT" sz="2400" dirty="0">
                <a:latin typeface="Palatino Linotype" panose="02040502050505030304" pitchFamily="18" charset="0"/>
              </a:rPr>
              <a:t>; </a:t>
            </a:r>
            <a:r>
              <a:rPr lang="it-IT" sz="2400" b="1" dirty="0">
                <a:latin typeface="Palatino Linotype" panose="02040502050505030304" pitchFamily="18" charset="0"/>
              </a:rPr>
              <a:t>case study: </a:t>
            </a:r>
            <a:r>
              <a:rPr lang="it-IT" sz="2400" dirty="0">
                <a:latin typeface="Palatino Linotype" panose="02040502050505030304" pitchFamily="18" charset="0"/>
              </a:rPr>
              <a:t>hurricane Lorenzo (</a:t>
            </a:r>
            <a:r>
              <a:rPr lang="it-IT" sz="2400" dirty="0" err="1">
                <a:latin typeface="Palatino Linotype" panose="02040502050505030304" pitchFamily="18" charset="0"/>
              </a:rPr>
              <a:t>September</a:t>
            </a:r>
            <a:r>
              <a:rPr lang="it-IT" sz="2400" dirty="0">
                <a:latin typeface="Palatino Linotype" panose="02040502050505030304" pitchFamily="18" charset="0"/>
              </a:rPr>
              <a:t> 28, 2019)</a:t>
            </a:r>
          </a:p>
        </p:txBody>
      </p:sp>
      <p:sp>
        <p:nvSpPr>
          <p:cNvPr id="16" name="CasellaDiTesto 15">
            <a:extLst>
              <a:ext uri="{FF2B5EF4-FFF2-40B4-BE49-F238E27FC236}">
                <a16:creationId xmlns:a16="http://schemas.microsoft.com/office/drawing/2014/main" id="{48D006F4-778F-442A-AD38-893E89DEF09D}"/>
              </a:ext>
            </a:extLst>
          </p:cNvPr>
          <p:cNvSpPr txBox="1"/>
          <p:nvPr/>
        </p:nvSpPr>
        <p:spPr>
          <a:xfrm>
            <a:off x="3455876" y="2309970"/>
            <a:ext cx="2016224" cy="1200329"/>
          </a:xfrm>
          <a:prstGeom prst="rect">
            <a:avLst/>
          </a:prstGeom>
          <a:solidFill>
            <a:srgbClr val="FFC000"/>
          </a:solidFill>
          <a:ln w="38100">
            <a:solidFill>
              <a:srgbClr val="C00000"/>
            </a:solidFill>
          </a:ln>
        </p:spPr>
        <p:txBody>
          <a:bodyPr wrap="square" rtlCol="0">
            <a:spAutoFit/>
          </a:bodyPr>
          <a:lstStyle/>
          <a:p>
            <a:pPr algn="ctr"/>
            <a:r>
              <a:rPr lang="en-US" sz="2400" b="1" dirty="0" err="1">
                <a:latin typeface="Palatino Linotype" panose="02040502050505030304" pitchFamily="18" charset="0"/>
              </a:rPr>
              <a:t>Matlab</a:t>
            </a:r>
            <a:r>
              <a:rPr lang="en-US" sz="2400" b="1" dirty="0">
                <a:latin typeface="Palatino Linotype" panose="02040502050505030304" pitchFamily="18" charset="0"/>
              </a:rPr>
              <a:t> code </a:t>
            </a:r>
          </a:p>
          <a:p>
            <a:r>
              <a:rPr lang="it-IT" sz="2400" i="1" dirty="0">
                <a:latin typeface="Palatino Linotype" panose="02040502050505030304" pitchFamily="18" charset="0"/>
              </a:rPr>
              <a:t>(</a:t>
            </a:r>
            <a:r>
              <a:rPr lang="it-IT" sz="2400" i="1" dirty="0" err="1">
                <a:latin typeface="Palatino Linotype" panose="02040502050505030304" pitchFamily="18" charset="0"/>
              </a:rPr>
              <a:t>importdata</a:t>
            </a:r>
            <a:r>
              <a:rPr lang="it-IT" sz="2400" dirty="0">
                <a:latin typeface="Palatino Linotype" panose="02040502050505030304" pitchFamily="18" charset="0"/>
              </a:rPr>
              <a:t> </a:t>
            </a:r>
            <a:r>
              <a:rPr lang="it-IT" sz="2400" dirty="0" err="1">
                <a:latin typeface="Palatino Linotype" panose="02040502050505030304" pitchFamily="18" charset="0"/>
              </a:rPr>
              <a:t>function</a:t>
            </a:r>
            <a:r>
              <a:rPr lang="it-IT" sz="2400" dirty="0">
                <a:latin typeface="Palatino Linotype" panose="02040502050505030304" pitchFamily="18" charset="0"/>
              </a:rPr>
              <a:t>)</a:t>
            </a:r>
            <a:endParaRPr lang="en-US" sz="2400" dirty="0">
              <a:latin typeface="Palatino Linotype" panose="02040502050505030304" pitchFamily="18" charset="0"/>
            </a:endParaRPr>
          </a:p>
        </p:txBody>
      </p:sp>
      <p:sp>
        <p:nvSpPr>
          <p:cNvPr id="17" name="CasellaDiTesto 16">
            <a:extLst>
              <a:ext uri="{FF2B5EF4-FFF2-40B4-BE49-F238E27FC236}">
                <a16:creationId xmlns:a16="http://schemas.microsoft.com/office/drawing/2014/main" id="{A202A46A-6469-48FC-B286-CEA7ACD0B931}"/>
              </a:ext>
            </a:extLst>
          </p:cNvPr>
          <p:cNvSpPr txBox="1"/>
          <p:nvPr/>
        </p:nvSpPr>
        <p:spPr>
          <a:xfrm>
            <a:off x="251520" y="2156663"/>
            <a:ext cx="1944216" cy="1569660"/>
          </a:xfrm>
          <a:prstGeom prst="rect">
            <a:avLst/>
          </a:prstGeom>
          <a:noFill/>
        </p:spPr>
        <p:txBody>
          <a:bodyPr wrap="square" rtlCol="0">
            <a:spAutoFit/>
          </a:bodyPr>
          <a:lstStyle/>
          <a:p>
            <a:r>
              <a:rPr lang="en-US" sz="2400" b="1" dirty="0">
                <a:latin typeface="Palatino Linotype" panose="02040502050505030304" pitchFamily="18" charset="0"/>
              </a:rPr>
              <a:t>text file </a:t>
            </a:r>
            <a:r>
              <a:rPr lang="en-US" sz="2400" dirty="0">
                <a:latin typeface="Palatino Linotype" panose="02040502050505030304" pitchFamily="18" charset="0"/>
              </a:rPr>
              <a:t>(obtained by decoding BUFR)</a:t>
            </a:r>
            <a:endParaRPr lang="it-IT" sz="2400" dirty="0">
              <a:latin typeface="Palatino Linotype" panose="02040502050505030304" pitchFamily="18" charset="0"/>
            </a:endParaRPr>
          </a:p>
        </p:txBody>
      </p:sp>
      <p:sp>
        <p:nvSpPr>
          <p:cNvPr id="18" name="Freccia a destra 17">
            <a:extLst>
              <a:ext uri="{FF2B5EF4-FFF2-40B4-BE49-F238E27FC236}">
                <a16:creationId xmlns:a16="http://schemas.microsoft.com/office/drawing/2014/main" id="{B14A4E79-7C9E-4549-A075-EDAE048DCAC4}"/>
              </a:ext>
            </a:extLst>
          </p:cNvPr>
          <p:cNvSpPr/>
          <p:nvPr/>
        </p:nvSpPr>
        <p:spPr>
          <a:xfrm>
            <a:off x="2563202" y="2689434"/>
            <a:ext cx="525208" cy="484632"/>
          </a:xfrm>
          <a:prstGeom prs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a destra 18">
            <a:extLst>
              <a:ext uri="{FF2B5EF4-FFF2-40B4-BE49-F238E27FC236}">
                <a16:creationId xmlns:a16="http://schemas.microsoft.com/office/drawing/2014/main" id="{0E7A56DB-C3D5-42C8-8FC7-BBA551302CEF}"/>
              </a:ext>
            </a:extLst>
          </p:cNvPr>
          <p:cNvSpPr/>
          <p:nvPr/>
        </p:nvSpPr>
        <p:spPr>
          <a:xfrm>
            <a:off x="5839566" y="2670010"/>
            <a:ext cx="525208" cy="484632"/>
          </a:xfrm>
          <a:prstGeom prs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19F2E9A3-F98C-4033-B452-67737B348F34}"/>
              </a:ext>
            </a:extLst>
          </p:cNvPr>
          <p:cNvSpPr txBox="1"/>
          <p:nvPr/>
        </p:nvSpPr>
        <p:spPr>
          <a:xfrm>
            <a:off x="6732240" y="2525994"/>
            <a:ext cx="2304256" cy="830997"/>
          </a:xfrm>
          <a:prstGeom prst="rect">
            <a:avLst/>
          </a:prstGeom>
          <a:noFill/>
        </p:spPr>
        <p:txBody>
          <a:bodyPr wrap="square" rtlCol="0">
            <a:spAutoFit/>
          </a:bodyPr>
          <a:lstStyle/>
          <a:p>
            <a:r>
              <a:rPr lang="en-US" sz="2400" b="1" dirty="0">
                <a:latin typeface="Palatino Linotype" panose="02040502050505030304" pitchFamily="18" charset="0"/>
              </a:rPr>
              <a:t>variables </a:t>
            </a:r>
            <a:r>
              <a:rPr lang="en-US" sz="2400" dirty="0">
                <a:latin typeface="Palatino Linotype" panose="02040502050505030304" pitchFamily="18" charset="0"/>
              </a:rPr>
              <a:t>(in the workspace)</a:t>
            </a:r>
            <a:endParaRPr lang="it-IT" sz="2400" dirty="0">
              <a:latin typeface="Palatino Linotype" panose="02040502050505030304" pitchFamily="18" charset="0"/>
            </a:endParaRPr>
          </a:p>
        </p:txBody>
      </p:sp>
      <p:sp>
        <p:nvSpPr>
          <p:cNvPr id="23" name="CasellaDiTesto 22">
            <a:extLst>
              <a:ext uri="{FF2B5EF4-FFF2-40B4-BE49-F238E27FC236}">
                <a16:creationId xmlns:a16="http://schemas.microsoft.com/office/drawing/2014/main" id="{FD52D8D9-FDC9-405F-A2B0-00800972FA58}"/>
              </a:ext>
            </a:extLst>
          </p:cNvPr>
          <p:cNvSpPr txBox="1"/>
          <p:nvPr/>
        </p:nvSpPr>
        <p:spPr>
          <a:xfrm>
            <a:off x="3455876" y="4340710"/>
            <a:ext cx="2016224" cy="1200329"/>
          </a:xfrm>
          <a:prstGeom prst="rect">
            <a:avLst/>
          </a:prstGeom>
          <a:solidFill>
            <a:srgbClr val="FFC000"/>
          </a:solidFill>
          <a:ln w="38100">
            <a:solidFill>
              <a:srgbClr val="C00000"/>
            </a:solidFill>
          </a:ln>
        </p:spPr>
        <p:txBody>
          <a:bodyPr wrap="square" rtlCol="0">
            <a:spAutoFit/>
          </a:bodyPr>
          <a:lstStyle/>
          <a:p>
            <a:pPr algn="ctr"/>
            <a:r>
              <a:rPr lang="en-US" sz="2400" b="1" dirty="0" err="1">
                <a:latin typeface="Palatino Linotype" panose="02040502050505030304" pitchFamily="18" charset="0"/>
              </a:rPr>
              <a:t>Matlab</a:t>
            </a:r>
            <a:r>
              <a:rPr lang="en-US" sz="2400" b="1" dirty="0">
                <a:latin typeface="Palatino Linotype" panose="02040502050505030304" pitchFamily="18" charset="0"/>
              </a:rPr>
              <a:t> code </a:t>
            </a:r>
          </a:p>
          <a:p>
            <a:r>
              <a:rPr lang="it-IT" sz="2400" i="1" dirty="0">
                <a:latin typeface="Palatino Linotype" panose="02040502050505030304" pitchFamily="18" charset="0"/>
              </a:rPr>
              <a:t>(</a:t>
            </a:r>
            <a:r>
              <a:rPr lang="it-IT" sz="2400" i="1" dirty="0" err="1">
                <a:latin typeface="Palatino Linotype" panose="02040502050505030304" pitchFamily="18" charset="0"/>
              </a:rPr>
              <a:t>geoscatter</a:t>
            </a:r>
            <a:r>
              <a:rPr lang="it-IT" sz="2400" dirty="0">
                <a:latin typeface="Palatino Linotype" panose="02040502050505030304" pitchFamily="18" charset="0"/>
              </a:rPr>
              <a:t> </a:t>
            </a:r>
            <a:r>
              <a:rPr lang="it-IT" sz="2400" dirty="0" err="1">
                <a:latin typeface="Palatino Linotype" panose="02040502050505030304" pitchFamily="18" charset="0"/>
              </a:rPr>
              <a:t>function</a:t>
            </a:r>
            <a:r>
              <a:rPr lang="it-IT" sz="2400" dirty="0">
                <a:latin typeface="Palatino Linotype" panose="02040502050505030304" pitchFamily="18" charset="0"/>
              </a:rPr>
              <a:t>)</a:t>
            </a:r>
            <a:endParaRPr lang="en-US" sz="2400" dirty="0">
              <a:latin typeface="Palatino Linotype" panose="02040502050505030304" pitchFamily="18" charset="0"/>
            </a:endParaRPr>
          </a:p>
        </p:txBody>
      </p:sp>
      <p:sp>
        <p:nvSpPr>
          <p:cNvPr id="24" name="CasellaDiTesto 23">
            <a:extLst>
              <a:ext uri="{FF2B5EF4-FFF2-40B4-BE49-F238E27FC236}">
                <a16:creationId xmlns:a16="http://schemas.microsoft.com/office/drawing/2014/main" id="{1E8548D7-655C-4046-802D-39F9321699B2}"/>
              </a:ext>
            </a:extLst>
          </p:cNvPr>
          <p:cNvSpPr txBox="1"/>
          <p:nvPr/>
        </p:nvSpPr>
        <p:spPr>
          <a:xfrm>
            <a:off x="251520" y="4388911"/>
            <a:ext cx="1944216" cy="1200329"/>
          </a:xfrm>
          <a:prstGeom prst="rect">
            <a:avLst/>
          </a:prstGeom>
          <a:noFill/>
        </p:spPr>
        <p:txBody>
          <a:bodyPr wrap="square" rtlCol="0">
            <a:spAutoFit/>
          </a:bodyPr>
          <a:lstStyle/>
          <a:p>
            <a:r>
              <a:rPr lang="en-US" sz="2400" b="1" dirty="0">
                <a:latin typeface="Palatino Linotype" panose="02040502050505030304" pitchFamily="18" charset="0"/>
              </a:rPr>
              <a:t>variables </a:t>
            </a:r>
            <a:r>
              <a:rPr lang="en-US" sz="2400" dirty="0">
                <a:latin typeface="Palatino Linotype" panose="02040502050505030304" pitchFamily="18" charset="0"/>
              </a:rPr>
              <a:t>(in the workspace)</a:t>
            </a:r>
            <a:endParaRPr lang="it-IT" sz="2400" dirty="0">
              <a:latin typeface="Palatino Linotype" panose="02040502050505030304" pitchFamily="18" charset="0"/>
            </a:endParaRPr>
          </a:p>
        </p:txBody>
      </p:sp>
      <p:sp>
        <p:nvSpPr>
          <p:cNvPr id="25" name="Freccia a destra 24">
            <a:extLst>
              <a:ext uri="{FF2B5EF4-FFF2-40B4-BE49-F238E27FC236}">
                <a16:creationId xmlns:a16="http://schemas.microsoft.com/office/drawing/2014/main" id="{4BB4E460-CB83-4261-9B2C-AF01CC6DACDC}"/>
              </a:ext>
            </a:extLst>
          </p:cNvPr>
          <p:cNvSpPr/>
          <p:nvPr/>
        </p:nvSpPr>
        <p:spPr>
          <a:xfrm>
            <a:off x="2563202" y="4720174"/>
            <a:ext cx="525208" cy="484632"/>
          </a:xfrm>
          <a:prstGeom prs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Freccia a destra 25">
            <a:extLst>
              <a:ext uri="{FF2B5EF4-FFF2-40B4-BE49-F238E27FC236}">
                <a16:creationId xmlns:a16="http://schemas.microsoft.com/office/drawing/2014/main" id="{C0976B3E-BE4C-4DF8-B90B-4A7F8071E649}"/>
              </a:ext>
            </a:extLst>
          </p:cNvPr>
          <p:cNvSpPr/>
          <p:nvPr/>
        </p:nvSpPr>
        <p:spPr>
          <a:xfrm>
            <a:off x="5839566" y="4700750"/>
            <a:ext cx="525208" cy="484632"/>
          </a:xfrm>
          <a:prstGeom prs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CasellaDiTesto 26">
            <a:extLst>
              <a:ext uri="{FF2B5EF4-FFF2-40B4-BE49-F238E27FC236}">
                <a16:creationId xmlns:a16="http://schemas.microsoft.com/office/drawing/2014/main" id="{64CCA50B-9301-4885-860C-FA90C8CAC916}"/>
              </a:ext>
            </a:extLst>
          </p:cNvPr>
          <p:cNvSpPr txBox="1"/>
          <p:nvPr/>
        </p:nvSpPr>
        <p:spPr>
          <a:xfrm>
            <a:off x="6732240" y="4340710"/>
            <a:ext cx="2304256" cy="1200329"/>
          </a:xfrm>
          <a:prstGeom prst="rect">
            <a:avLst/>
          </a:prstGeom>
          <a:noFill/>
        </p:spPr>
        <p:txBody>
          <a:bodyPr wrap="square" rtlCol="0">
            <a:spAutoFit/>
          </a:bodyPr>
          <a:lstStyle/>
          <a:p>
            <a:r>
              <a:rPr lang="en-US" sz="2400" b="1" dirty="0">
                <a:latin typeface="Palatino Linotype" panose="02040502050505030304" pitchFamily="18" charset="0"/>
              </a:rPr>
              <a:t>images </a:t>
            </a:r>
            <a:r>
              <a:rPr lang="en-US" sz="2400" dirty="0">
                <a:latin typeface="Palatino Linotype" panose="02040502050505030304" pitchFamily="18" charset="0"/>
              </a:rPr>
              <a:t>(save as tiff, jpeg or </a:t>
            </a:r>
            <a:r>
              <a:rPr lang="en-US" sz="2400" dirty="0" err="1">
                <a:latin typeface="Palatino Linotype" panose="02040502050505030304" pitchFamily="18" charset="0"/>
              </a:rPr>
              <a:t>png</a:t>
            </a:r>
            <a:r>
              <a:rPr lang="en-US" sz="2400" dirty="0">
                <a:latin typeface="Palatino Linotype" panose="02040502050505030304" pitchFamily="18" charset="0"/>
              </a:rPr>
              <a:t> formats)</a:t>
            </a:r>
            <a:endParaRPr lang="it-IT" sz="2400" dirty="0">
              <a:latin typeface="Palatino Linotype" panose="02040502050505030304" pitchFamily="18" charset="0"/>
            </a:endParaRPr>
          </a:p>
        </p:txBody>
      </p:sp>
      <p:pic>
        <p:nvPicPr>
          <p:cNvPr id="4" name="Immagine 3">
            <a:extLst>
              <a:ext uri="{FF2B5EF4-FFF2-40B4-BE49-F238E27FC236}">
                <a16:creationId xmlns:a16="http://schemas.microsoft.com/office/drawing/2014/main" id="{88C37C8B-6682-4503-8E95-674450523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52667"/>
            <a:ext cx="9144000" cy="4505333"/>
          </a:xfrm>
          <a:prstGeom prst="rect">
            <a:avLst/>
          </a:prstGeom>
        </p:spPr>
      </p:pic>
      <p:pic>
        <p:nvPicPr>
          <p:cNvPr id="6" name="Immagine 5">
            <a:extLst>
              <a:ext uri="{FF2B5EF4-FFF2-40B4-BE49-F238E27FC236}">
                <a16:creationId xmlns:a16="http://schemas.microsoft.com/office/drawing/2014/main" id="{EF87D1BB-E737-436F-8FB1-4C69EA05EDD9}"/>
              </a:ext>
            </a:extLst>
          </p:cNvPr>
          <p:cNvPicPr>
            <a:picLocks noChangeAspect="1"/>
          </p:cNvPicPr>
          <p:nvPr/>
        </p:nvPicPr>
        <p:blipFill rotWithShape="1">
          <a:blip r:embed="rId4">
            <a:extLst>
              <a:ext uri="{28A0092B-C50C-407E-A947-70E740481C1C}">
                <a14:useLocalDpi xmlns:a14="http://schemas.microsoft.com/office/drawing/2010/main" val="0"/>
              </a:ext>
            </a:extLst>
          </a:blip>
          <a:srcRect l="2747" r="9497"/>
          <a:stretch/>
        </p:blipFill>
        <p:spPr>
          <a:xfrm>
            <a:off x="4463479" y="1086539"/>
            <a:ext cx="4680521" cy="3998645"/>
          </a:xfrm>
          <a:prstGeom prst="rect">
            <a:avLst/>
          </a:prstGeom>
        </p:spPr>
      </p:pic>
      <p:sp>
        <p:nvSpPr>
          <p:cNvPr id="7" name="Rettangolo con angoli arrotondati 6">
            <a:extLst>
              <a:ext uri="{FF2B5EF4-FFF2-40B4-BE49-F238E27FC236}">
                <a16:creationId xmlns:a16="http://schemas.microsoft.com/office/drawing/2014/main" id="{5CC358B8-37AE-429F-8D5E-4CBB3AF0A333}"/>
              </a:ext>
            </a:extLst>
          </p:cNvPr>
          <p:cNvSpPr/>
          <p:nvPr/>
        </p:nvSpPr>
        <p:spPr>
          <a:xfrm>
            <a:off x="0" y="2670010"/>
            <a:ext cx="4463479" cy="686981"/>
          </a:xfrm>
          <a:prstGeom prst="roundRect">
            <a:avLst/>
          </a:prstGeom>
          <a:solidFill>
            <a:schemeClr val="accent6">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ttangolo con angoli arrotondati 20">
            <a:extLst>
              <a:ext uri="{FF2B5EF4-FFF2-40B4-BE49-F238E27FC236}">
                <a16:creationId xmlns:a16="http://schemas.microsoft.com/office/drawing/2014/main" id="{C7E5C283-1392-40E9-A6BB-A5DE8F42CF64}"/>
              </a:ext>
            </a:extLst>
          </p:cNvPr>
          <p:cNvSpPr/>
          <p:nvPr/>
        </p:nvSpPr>
        <p:spPr>
          <a:xfrm>
            <a:off x="0" y="3390091"/>
            <a:ext cx="4463479" cy="686981"/>
          </a:xfrm>
          <a:prstGeom prst="roundRect">
            <a:avLst/>
          </a:prstGeom>
          <a:solidFill>
            <a:schemeClr val="accent6">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con angoli arrotondati 21">
            <a:extLst>
              <a:ext uri="{FF2B5EF4-FFF2-40B4-BE49-F238E27FC236}">
                <a16:creationId xmlns:a16="http://schemas.microsoft.com/office/drawing/2014/main" id="{0D1B963A-C41F-4283-8733-9891330D8A3A}"/>
              </a:ext>
            </a:extLst>
          </p:cNvPr>
          <p:cNvSpPr/>
          <p:nvPr/>
        </p:nvSpPr>
        <p:spPr>
          <a:xfrm>
            <a:off x="251519" y="4077072"/>
            <a:ext cx="3672409" cy="686981"/>
          </a:xfrm>
          <a:prstGeom prst="roundRect">
            <a:avLst/>
          </a:prstGeom>
          <a:solidFill>
            <a:schemeClr val="accent6">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Rettangolo con angoli arrotondati 27">
            <a:extLst>
              <a:ext uri="{FF2B5EF4-FFF2-40B4-BE49-F238E27FC236}">
                <a16:creationId xmlns:a16="http://schemas.microsoft.com/office/drawing/2014/main" id="{83D75972-5C78-41EC-964C-A12EEE7BB549}"/>
              </a:ext>
            </a:extLst>
          </p:cNvPr>
          <p:cNvSpPr/>
          <p:nvPr/>
        </p:nvSpPr>
        <p:spPr>
          <a:xfrm>
            <a:off x="251520" y="4978054"/>
            <a:ext cx="4824536" cy="269449"/>
          </a:xfrm>
          <a:prstGeom prst="roundRect">
            <a:avLst/>
          </a:prstGeom>
          <a:solidFill>
            <a:schemeClr val="accent6">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Figura a mano libera: forma 7">
            <a:extLst>
              <a:ext uri="{FF2B5EF4-FFF2-40B4-BE49-F238E27FC236}">
                <a16:creationId xmlns:a16="http://schemas.microsoft.com/office/drawing/2014/main" id="{BFBFE42E-0911-478C-ABBA-C03E93DA6AFB}"/>
              </a:ext>
            </a:extLst>
          </p:cNvPr>
          <p:cNvSpPr/>
          <p:nvPr/>
        </p:nvSpPr>
        <p:spPr>
          <a:xfrm>
            <a:off x="5603235" y="2280621"/>
            <a:ext cx="1367720" cy="2528047"/>
          </a:xfrm>
          <a:custGeom>
            <a:avLst/>
            <a:gdLst>
              <a:gd name="connsiteX0" fmla="*/ 1499 w 1367720"/>
              <a:gd name="connsiteY0" fmla="*/ 247426 h 2528047"/>
              <a:gd name="connsiteX1" fmla="*/ 44530 w 1367720"/>
              <a:gd name="connsiteY1" fmla="*/ 344245 h 2528047"/>
              <a:gd name="connsiteX2" fmla="*/ 66045 w 1367720"/>
              <a:gd name="connsiteY2" fmla="*/ 398033 h 2528047"/>
              <a:gd name="connsiteX3" fmla="*/ 66045 w 1367720"/>
              <a:gd name="connsiteY3" fmla="*/ 1032734 h 2528047"/>
              <a:gd name="connsiteX4" fmla="*/ 87560 w 1367720"/>
              <a:gd name="connsiteY4" fmla="*/ 1151068 h 2528047"/>
              <a:gd name="connsiteX5" fmla="*/ 109076 w 1367720"/>
              <a:gd name="connsiteY5" fmla="*/ 1172584 h 2528047"/>
              <a:gd name="connsiteX6" fmla="*/ 130591 w 1367720"/>
              <a:gd name="connsiteY6" fmla="*/ 1237130 h 2528047"/>
              <a:gd name="connsiteX7" fmla="*/ 141349 w 1367720"/>
              <a:gd name="connsiteY7" fmla="*/ 1269403 h 2528047"/>
              <a:gd name="connsiteX8" fmla="*/ 162864 w 1367720"/>
              <a:gd name="connsiteY8" fmla="*/ 1301675 h 2528047"/>
              <a:gd name="connsiteX9" fmla="*/ 173621 w 1367720"/>
              <a:gd name="connsiteY9" fmla="*/ 1355464 h 2528047"/>
              <a:gd name="connsiteX10" fmla="*/ 195137 w 1367720"/>
              <a:gd name="connsiteY10" fmla="*/ 1420010 h 2528047"/>
              <a:gd name="connsiteX11" fmla="*/ 216652 w 1367720"/>
              <a:gd name="connsiteY11" fmla="*/ 1484555 h 2528047"/>
              <a:gd name="connsiteX12" fmla="*/ 227410 w 1367720"/>
              <a:gd name="connsiteY12" fmla="*/ 1516828 h 2528047"/>
              <a:gd name="connsiteX13" fmla="*/ 248925 w 1367720"/>
              <a:gd name="connsiteY13" fmla="*/ 1602890 h 2528047"/>
              <a:gd name="connsiteX14" fmla="*/ 270440 w 1367720"/>
              <a:gd name="connsiteY14" fmla="*/ 1635163 h 2528047"/>
              <a:gd name="connsiteX15" fmla="*/ 302713 w 1367720"/>
              <a:gd name="connsiteY15" fmla="*/ 1742739 h 2528047"/>
              <a:gd name="connsiteX16" fmla="*/ 324229 w 1367720"/>
              <a:gd name="connsiteY16" fmla="*/ 1785770 h 2528047"/>
              <a:gd name="connsiteX17" fmla="*/ 356501 w 1367720"/>
              <a:gd name="connsiteY17" fmla="*/ 1861073 h 2528047"/>
              <a:gd name="connsiteX18" fmla="*/ 367259 w 1367720"/>
              <a:gd name="connsiteY18" fmla="*/ 1904104 h 2528047"/>
              <a:gd name="connsiteX19" fmla="*/ 378017 w 1367720"/>
              <a:gd name="connsiteY19" fmla="*/ 1936377 h 2528047"/>
              <a:gd name="connsiteX20" fmla="*/ 399532 w 1367720"/>
              <a:gd name="connsiteY20" fmla="*/ 1979407 h 2528047"/>
              <a:gd name="connsiteX21" fmla="*/ 431805 w 1367720"/>
              <a:gd name="connsiteY21" fmla="*/ 2097741 h 2528047"/>
              <a:gd name="connsiteX22" fmla="*/ 453320 w 1367720"/>
              <a:gd name="connsiteY22" fmla="*/ 2173045 h 2528047"/>
              <a:gd name="connsiteX23" fmla="*/ 464078 w 1367720"/>
              <a:gd name="connsiteY23" fmla="*/ 2216075 h 2528047"/>
              <a:gd name="connsiteX24" fmla="*/ 474836 w 1367720"/>
              <a:gd name="connsiteY24" fmla="*/ 2452744 h 2528047"/>
              <a:gd name="connsiteX25" fmla="*/ 485593 w 1367720"/>
              <a:gd name="connsiteY25" fmla="*/ 2485017 h 2528047"/>
              <a:gd name="connsiteX26" fmla="*/ 539381 w 1367720"/>
              <a:gd name="connsiteY26" fmla="*/ 2528047 h 2528047"/>
              <a:gd name="connsiteX27" fmla="*/ 689989 w 1367720"/>
              <a:gd name="connsiteY27" fmla="*/ 2517290 h 2528047"/>
              <a:gd name="connsiteX28" fmla="*/ 840596 w 1367720"/>
              <a:gd name="connsiteY28" fmla="*/ 2495774 h 2528047"/>
              <a:gd name="connsiteX29" fmla="*/ 948172 w 1367720"/>
              <a:gd name="connsiteY29" fmla="*/ 2474259 h 2528047"/>
              <a:gd name="connsiteX30" fmla="*/ 980445 w 1367720"/>
              <a:gd name="connsiteY30" fmla="*/ 2463501 h 2528047"/>
              <a:gd name="connsiteX31" fmla="*/ 1077264 w 1367720"/>
              <a:gd name="connsiteY31" fmla="*/ 2441986 h 2528047"/>
              <a:gd name="connsiteX32" fmla="*/ 1141810 w 1367720"/>
              <a:gd name="connsiteY32" fmla="*/ 2431228 h 2528047"/>
              <a:gd name="connsiteX33" fmla="*/ 1184840 w 1367720"/>
              <a:gd name="connsiteY33" fmla="*/ 2420471 h 2528047"/>
              <a:gd name="connsiteX34" fmla="*/ 1303174 w 1367720"/>
              <a:gd name="connsiteY34" fmla="*/ 2398955 h 2528047"/>
              <a:gd name="connsiteX35" fmla="*/ 1324690 w 1367720"/>
              <a:gd name="connsiteY35" fmla="*/ 2377440 h 2528047"/>
              <a:gd name="connsiteX36" fmla="*/ 1367720 w 1367720"/>
              <a:gd name="connsiteY36" fmla="*/ 2312894 h 2528047"/>
              <a:gd name="connsiteX37" fmla="*/ 1356963 w 1367720"/>
              <a:gd name="connsiteY37" fmla="*/ 2151530 h 2528047"/>
              <a:gd name="connsiteX38" fmla="*/ 1346205 w 1367720"/>
              <a:gd name="connsiteY38" fmla="*/ 2108499 h 2528047"/>
              <a:gd name="connsiteX39" fmla="*/ 1303174 w 1367720"/>
              <a:gd name="connsiteY39" fmla="*/ 2043953 h 2528047"/>
              <a:gd name="connsiteX40" fmla="*/ 1281659 w 1367720"/>
              <a:gd name="connsiteY40" fmla="*/ 2011680 h 2528047"/>
              <a:gd name="connsiteX41" fmla="*/ 1249386 w 1367720"/>
              <a:gd name="connsiteY41" fmla="*/ 1979407 h 2528047"/>
              <a:gd name="connsiteX42" fmla="*/ 1184840 w 1367720"/>
              <a:gd name="connsiteY42" fmla="*/ 1893346 h 2528047"/>
              <a:gd name="connsiteX43" fmla="*/ 1141810 w 1367720"/>
              <a:gd name="connsiteY43" fmla="*/ 1818043 h 2528047"/>
              <a:gd name="connsiteX44" fmla="*/ 1120294 w 1367720"/>
              <a:gd name="connsiteY44" fmla="*/ 1796527 h 2528047"/>
              <a:gd name="connsiteX45" fmla="*/ 1098779 w 1367720"/>
              <a:gd name="connsiteY45" fmla="*/ 1731981 h 2528047"/>
              <a:gd name="connsiteX46" fmla="*/ 1066506 w 1367720"/>
              <a:gd name="connsiteY46" fmla="*/ 1699708 h 2528047"/>
              <a:gd name="connsiteX47" fmla="*/ 1034233 w 1367720"/>
              <a:gd name="connsiteY47" fmla="*/ 1656678 h 2528047"/>
              <a:gd name="connsiteX48" fmla="*/ 1001960 w 1367720"/>
              <a:gd name="connsiteY48" fmla="*/ 1635163 h 2528047"/>
              <a:gd name="connsiteX49" fmla="*/ 958930 w 1367720"/>
              <a:gd name="connsiteY49" fmla="*/ 1549101 h 2528047"/>
              <a:gd name="connsiteX50" fmla="*/ 926657 w 1367720"/>
              <a:gd name="connsiteY50" fmla="*/ 1484555 h 2528047"/>
              <a:gd name="connsiteX51" fmla="*/ 894384 w 1367720"/>
              <a:gd name="connsiteY51" fmla="*/ 1387737 h 2528047"/>
              <a:gd name="connsiteX52" fmla="*/ 883626 w 1367720"/>
              <a:gd name="connsiteY52" fmla="*/ 1355464 h 2528047"/>
              <a:gd name="connsiteX53" fmla="*/ 862111 w 1367720"/>
              <a:gd name="connsiteY53" fmla="*/ 1323191 h 2528047"/>
              <a:gd name="connsiteX54" fmla="*/ 851353 w 1367720"/>
              <a:gd name="connsiteY54" fmla="*/ 1290918 h 2528047"/>
              <a:gd name="connsiteX55" fmla="*/ 829838 w 1367720"/>
              <a:gd name="connsiteY55" fmla="*/ 1247887 h 2528047"/>
              <a:gd name="connsiteX56" fmla="*/ 819080 w 1367720"/>
              <a:gd name="connsiteY56" fmla="*/ 1215614 h 2528047"/>
              <a:gd name="connsiteX57" fmla="*/ 797565 w 1367720"/>
              <a:gd name="connsiteY57" fmla="*/ 1172584 h 2528047"/>
              <a:gd name="connsiteX58" fmla="*/ 765292 w 1367720"/>
              <a:gd name="connsiteY58" fmla="*/ 1065007 h 2528047"/>
              <a:gd name="connsiteX59" fmla="*/ 743777 w 1367720"/>
              <a:gd name="connsiteY59" fmla="*/ 1021977 h 2528047"/>
              <a:gd name="connsiteX60" fmla="*/ 711504 w 1367720"/>
              <a:gd name="connsiteY60" fmla="*/ 903643 h 2528047"/>
              <a:gd name="connsiteX61" fmla="*/ 689989 w 1367720"/>
              <a:gd name="connsiteY61" fmla="*/ 860612 h 2528047"/>
              <a:gd name="connsiteX62" fmla="*/ 668473 w 1367720"/>
              <a:gd name="connsiteY62" fmla="*/ 806824 h 2528047"/>
              <a:gd name="connsiteX63" fmla="*/ 646958 w 1367720"/>
              <a:gd name="connsiteY63" fmla="*/ 763793 h 2528047"/>
              <a:gd name="connsiteX64" fmla="*/ 636200 w 1367720"/>
              <a:gd name="connsiteY64" fmla="*/ 720763 h 2528047"/>
              <a:gd name="connsiteX65" fmla="*/ 625443 w 1367720"/>
              <a:gd name="connsiteY65" fmla="*/ 688490 h 2528047"/>
              <a:gd name="connsiteX66" fmla="*/ 614685 w 1367720"/>
              <a:gd name="connsiteY66" fmla="*/ 645459 h 2528047"/>
              <a:gd name="connsiteX67" fmla="*/ 593170 w 1367720"/>
              <a:gd name="connsiteY67" fmla="*/ 580913 h 2528047"/>
              <a:gd name="connsiteX68" fmla="*/ 582412 w 1367720"/>
              <a:gd name="connsiteY68" fmla="*/ 548640 h 2528047"/>
              <a:gd name="connsiteX69" fmla="*/ 560897 w 1367720"/>
              <a:gd name="connsiteY69" fmla="*/ 505610 h 2528047"/>
              <a:gd name="connsiteX70" fmla="*/ 528624 w 1367720"/>
              <a:gd name="connsiteY70" fmla="*/ 419548 h 2528047"/>
              <a:gd name="connsiteX71" fmla="*/ 507109 w 1367720"/>
              <a:gd name="connsiteY71" fmla="*/ 355003 h 2528047"/>
              <a:gd name="connsiteX72" fmla="*/ 453320 w 1367720"/>
              <a:gd name="connsiteY72" fmla="*/ 193638 h 2528047"/>
              <a:gd name="connsiteX73" fmla="*/ 431805 w 1367720"/>
              <a:gd name="connsiteY73" fmla="*/ 129092 h 2528047"/>
              <a:gd name="connsiteX74" fmla="*/ 421047 w 1367720"/>
              <a:gd name="connsiteY74" fmla="*/ 96819 h 2528047"/>
              <a:gd name="connsiteX75" fmla="*/ 388774 w 1367720"/>
              <a:gd name="connsiteY75" fmla="*/ 75304 h 2528047"/>
              <a:gd name="connsiteX76" fmla="*/ 313471 w 1367720"/>
              <a:gd name="connsiteY76" fmla="*/ 21515 h 2528047"/>
              <a:gd name="connsiteX77" fmla="*/ 281198 w 1367720"/>
              <a:gd name="connsiteY77" fmla="*/ 10758 h 2528047"/>
              <a:gd name="connsiteX78" fmla="*/ 248925 w 1367720"/>
              <a:gd name="connsiteY78" fmla="*/ 0 h 2528047"/>
              <a:gd name="connsiteX79" fmla="*/ 119833 w 1367720"/>
              <a:gd name="connsiteY79" fmla="*/ 21515 h 2528047"/>
              <a:gd name="connsiteX80" fmla="*/ 76803 w 1367720"/>
              <a:gd name="connsiteY80" fmla="*/ 75304 h 2528047"/>
              <a:gd name="connsiteX81" fmla="*/ 33772 w 1367720"/>
              <a:gd name="connsiteY81" fmla="*/ 129092 h 2528047"/>
              <a:gd name="connsiteX82" fmla="*/ 1499 w 1367720"/>
              <a:gd name="connsiteY82" fmla="*/ 247426 h 25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367720" h="2528047">
                <a:moveTo>
                  <a:pt x="1499" y="247426"/>
                </a:moveTo>
                <a:cubicBezTo>
                  <a:pt x="3292" y="283285"/>
                  <a:pt x="-15773" y="208565"/>
                  <a:pt x="44530" y="344245"/>
                </a:cubicBezTo>
                <a:cubicBezTo>
                  <a:pt x="52373" y="361891"/>
                  <a:pt x="58873" y="380104"/>
                  <a:pt x="66045" y="398033"/>
                </a:cubicBezTo>
                <a:cubicBezTo>
                  <a:pt x="56724" y="733595"/>
                  <a:pt x="47294" y="742097"/>
                  <a:pt x="66045" y="1032734"/>
                </a:cubicBezTo>
                <a:cubicBezTo>
                  <a:pt x="66724" y="1043252"/>
                  <a:pt x="72166" y="1125412"/>
                  <a:pt x="87560" y="1151068"/>
                </a:cubicBezTo>
                <a:cubicBezTo>
                  <a:pt x="92778" y="1159765"/>
                  <a:pt x="101904" y="1165412"/>
                  <a:pt x="109076" y="1172584"/>
                </a:cubicBezTo>
                <a:lnTo>
                  <a:pt x="130591" y="1237130"/>
                </a:lnTo>
                <a:cubicBezTo>
                  <a:pt x="134177" y="1247888"/>
                  <a:pt x="135059" y="1259968"/>
                  <a:pt x="141349" y="1269403"/>
                </a:cubicBezTo>
                <a:lnTo>
                  <a:pt x="162864" y="1301675"/>
                </a:lnTo>
                <a:cubicBezTo>
                  <a:pt x="166450" y="1319605"/>
                  <a:pt x="168810" y="1337824"/>
                  <a:pt x="173621" y="1355464"/>
                </a:cubicBezTo>
                <a:cubicBezTo>
                  <a:pt x="179588" y="1377344"/>
                  <a:pt x="187965" y="1398495"/>
                  <a:pt x="195137" y="1420010"/>
                </a:cubicBezTo>
                <a:lnTo>
                  <a:pt x="216652" y="1484555"/>
                </a:lnTo>
                <a:cubicBezTo>
                  <a:pt x="220238" y="1495313"/>
                  <a:pt x="224660" y="1505827"/>
                  <a:pt x="227410" y="1516828"/>
                </a:cubicBezTo>
                <a:cubicBezTo>
                  <a:pt x="234582" y="1545515"/>
                  <a:pt x="232523" y="1578286"/>
                  <a:pt x="248925" y="1602890"/>
                </a:cubicBezTo>
                <a:cubicBezTo>
                  <a:pt x="256097" y="1613648"/>
                  <a:pt x="265189" y="1623348"/>
                  <a:pt x="270440" y="1635163"/>
                </a:cubicBezTo>
                <a:cubicBezTo>
                  <a:pt x="329302" y="1767599"/>
                  <a:pt x="265157" y="1642590"/>
                  <a:pt x="302713" y="1742739"/>
                </a:cubicBezTo>
                <a:cubicBezTo>
                  <a:pt x="308344" y="1757755"/>
                  <a:pt x="317057" y="1771426"/>
                  <a:pt x="324229" y="1785770"/>
                </a:cubicBezTo>
                <a:cubicBezTo>
                  <a:pt x="355110" y="1909300"/>
                  <a:pt x="311929" y="1757071"/>
                  <a:pt x="356501" y="1861073"/>
                </a:cubicBezTo>
                <a:cubicBezTo>
                  <a:pt x="362325" y="1874663"/>
                  <a:pt x="363197" y="1889888"/>
                  <a:pt x="367259" y="1904104"/>
                </a:cubicBezTo>
                <a:cubicBezTo>
                  <a:pt x="370374" y="1915007"/>
                  <a:pt x="373550" y="1925954"/>
                  <a:pt x="378017" y="1936377"/>
                </a:cubicBezTo>
                <a:cubicBezTo>
                  <a:pt x="384334" y="1951117"/>
                  <a:pt x="393215" y="1964667"/>
                  <a:pt x="399532" y="1979407"/>
                </a:cubicBezTo>
                <a:cubicBezTo>
                  <a:pt x="411599" y="2007562"/>
                  <a:pt x="428512" y="2084567"/>
                  <a:pt x="431805" y="2097741"/>
                </a:cubicBezTo>
                <a:cubicBezTo>
                  <a:pt x="465427" y="2232227"/>
                  <a:pt x="422462" y="2065041"/>
                  <a:pt x="453320" y="2173045"/>
                </a:cubicBezTo>
                <a:cubicBezTo>
                  <a:pt x="457382" y="2187261"/>
                  <a:pt x="460492" y="2201732"/>
                  <a:pt x="464078" y="2216075"/>
                </a:cubicBezTo>
                <a:cubicBezTo>
                  <a:pt x="467664" y="2294965"/>
                  <a:pt x="468539" y="2374024"/>
                  <a:pt x="474836" y="2452744"/>
                </a:cubicBezTo>
                <a:cubicBezTo>
                  <a:pt x="475740" y="2464047"/>
                  <a:pt x="479759" y="2475293"/>
                  <a:pt x="485593" y="2485017"/>
                </a:cubicBezTo>
                <a:cubicBezTo>
                  <a:pt x="495811" y="2502047"/>
                  <a:pt x="524726" y="2518277"/>
                  <a:pt x="539381" y="2528047"/>
                </a:cubicBezTo>
                <a:cubicBezTo>
                  <a:pt x="589584" y="2524461"/>
                  <a:pt x="639945" y="2522652"/>
                  <a:pt x="689989" y="2517290"/>
                </a:cubicBezTo>
                <a:cubicBezTo>
                  <a:pt x="740412" y="2511887"/>
                  <a:pt x="840596" y="2495774"/>
                  <a:pt x="840596" y="2495774"/>
                </a:cubicBezTo>
                <a:cubicBezTo>
                  <a:pt x="913512" y="2471470"/>
                  <a:pt x="824551" y="2498984"/>
                  <a:pt x="948172" y="2474259"/>
                </a:cubicBezTo>
                <a:cubicBezTo>
                  <a:pt x="959291" y="2472035"/>
                  <a:pt x="969542" y="2466616"/>
                  <a:pt x="980445" y="2463501"/>
                </a:cubicBezTo>
                <a:cubicBezTo>
                  <a:pt x="1010651" y="2454871"/>
                  <a:pt x="1046776" y="2447530"/>
                  <a:pt x="1077264" y="2441986"/>
                </a:cubicBezTo>
                <a:cubicBezTo>
                  <a:pt x="1098724" y="2438084"/>
                  <a:pt x="1120421" y="2435506"/>
                  <a:pt x="1141810" y="2431228"/>
                </a:cubicBezTo>
                <a:cubicBezTo>
                  <a:pt x="1156308" y="2428329"/>
                  <a:pt x="1170294" y="2423116"/>
                  <a:pt x="1184840" y="2420471"/>
                </a:cubicBezTo>
                <a:cubicBezTo>
                  <a:pt x="1326156" y="2394777"/>
                  <a:pt x="1205588" y="2423353"/>
                  <a:pt x="1303174" y="2398955"/>
                </a:cubicBezTo>
                <a:cubicBezTo>
                  <a:pt x="1310346" y="2391783"/>
                  <a:pt x="1318604" y="2385554"/>
                  <a:pt x="1324690" y="2377440"/>
                </a:cubicBezTo>
                <a:cubicBezTo>
                  <a:pt x="1340205" y="2356754"/>
                  <a:pt x="1367720" y="2312894"/>
                  <a:pt x="1367720" y="2312894"/>
                </a:cubicBezTo>
                <a:cubicBezTo>
                  <a:pt x="1364134" y="2259106"/>
                  <a:pt x="1362606" y="2205141"/>
                  <a:pt x="1356963" y="2151530"/>
                </a:cubicBezTo>
                <a:cubicBezTo>
                  <a:pt x="1355415" y="2136826"/>
                  <a:pt x="1352817" y="2121723"/>
                  <a:pt x="1346205" y="2108499"/>
                </a:cubicBezTo>
                <a:cubicBezTo>
                  <a:pt x="1334641" y="2085371"/>
                  <a:pt x="1317518" y="2065468"/>
                  <a:pt x="1303174" y="2043953"/>
                </a:cubicBezTo>
                <a:cubicBezTo>
                  <a:pt x="1296002" y="2033195"/>
                  <a:pt x="1290801" y="2020822"/>
                  <a:pt x="1281659" y="2011680"/>
                </a:cubicBezTo>
                <a:cubicBezTo>
                  <a:pt x="1270901" y="2000922"/>
                  <a:pt x="1258726" y="1991416"/>
                  <a:pt x="1249386" y="1979407"/>
                </a:cubicBezTo>
                <a:cubicBezTo>
                  <a:pt x="1164243" y="1869937"/>
                  <a:pt x="1238952" y="1947456"/>
                  <a:pt x="1184840" y="1893346"/>
                </a:cubicBezTo>
                <a:cubicBezTo>
                  <a:pt x="1170115" y="1863896"/>
                  <a:pt x="1162085" y="1843386"/>
                  <a:pt x="1141810" y="1818043"/>
                </a:cubicBezTo>
                <a:cubicBezTo>
                  <a:pt x="1135474" y="1810123"/>
                  <a:pt x="1127466" y="1803699"/>
                  <a:pt x="1120294" y="1796527"/>
                </a:cubicBezTo>
                <a:cubicBezTo>
                  <a:pt x="1113122" y="1775012"/>
                  <a:pt x="1114816" y="1748018"/>
                  <a:pt x="1098779" y="1731981"/>
                </a:cubicBezTo>
                <a:cubicBezTo>
                  <a:pt x="1088021" y="1721223"/>
                  <a:pt x="1076407" y="1711259"/>
                  <a:pt x="1066506" y="1699708"/>
                </a:cubicBezTo>
                <a:cubicBezTo>
                  <a:pt x="1054838" y="1686095"/>
                  <a:pt x="1046911" y="1669356"/>
                  <a:pt x="1034233" y="1656678"/>
                </a:cubicBezTo>
                <a:cubicBezTo>
                  <a:pt x="1025091" y="1647536"/>
                  <a:pt x="1012718" y="1642335"/>
                  <a:pt x="1001960" y="1635163"/>
                </a:cubicBezTo>
                <a:cubicBezTo>
                  <a:pt x="977238" y="1560995"/>
                  <a:pt x="996481" y="1586654"/>
                  <a:pt x="958930" y="1549101"/>
                </a:cubicBezTo>
                <a:cubicBezTo>
                  <a:pt x="919697" y="1431405"/>
                  <a:pt x="982267" y="1609674"/>
                  <a:pt x="926657" y="1484555"/>
                </a:cubicBezTo>
                <a:cubicBezTo>
                  <a:pt x="926644" y="1484526"/>
                  <a:pt x="899768" y="1403888"/>
                  <a:pt x="894384" y="1387737"/>
                </a:cubicBezTo>
                <a:cubicBezTo>
                  <a:pt x="890798" y="1376979"/>
                  <a:pt x="889916" y="1364899"/>
                  <a:pt x="883626" y="1355464"/>
                </a:cubicBezTo>
                <a:cubicBezTo>
                  <a:pt x="876454" y="1344706"/>
                  <a:pt x="867893" y="1334755"/>
                  <a:pt x="862111" y="1323191"/>
                </a:cubicBezTo>
                <a:cubicBezTo>
                  <a:pt x="857040" y="1313049"/>
                  <a:pt x="855820" y="1301341"/>
                  <a:pt x="851353" y="1290918"/>
                </a:cubicBezTo>
                <a:cubicBezTo>
                  <a:pt x="845036" y="1276178"/>
                  <a:pt x="836155" y="1262627"/>
                  <a:pt x="829838" y="1247887"/>
                </a:cubicBezTo>
                <a:cubicBezTo>
                  <a:pt x="825371" y="1237464"/>
                  <a:pt x="823547" y="1226037"/>
                  <a:pt x="819080" y="1215614"/>
                </a:cubicBezTo>
                <a:cubicBezTo>
                  <a:pt x="812763" y="1200874"/>
                  <a:pt x="803882" y="1187324"/>
                  <a:pt x="797565" y="1172584"/>
                </a:cubicBezTo>
                <a:cubicBezTo>
                  <a:pt x="782715" y="1137935"/>
                  <a:pt x="780142" y="1099656"/>
                  <a:pt x="765292" y="1065007"/>
                </a:cubicBezTo>
                <a:cubicBezTo>
                  <a:pt x="758975" y="1050267"/>
                  <a:pt x="748848" y="1037190"/>
                  <a:pt x="743777" y="1021977"/>
                </a:cubicBezTo>
                <a:cubicBezTo>
                  <a:pt x="735556" y="997313"/>
                  <a:pt x="725459" y="936205"/>
                  <a:pt x="711504" y="903643"/>
                </a:cubicBezTo>
                <a:cubicBezTo>
                  <a:pt x="705187" y="888903"/>
                  <a:pt x="696502" y="875266"/>
                  <a:pt x="689989" y="860612"/>
                </a:cubicBezTo>
                <a:cubicBezTo>
                  <a:pt x="682146" y="842966"/>
                  <a:pt x="676316" y="824470"/>
                  <a:pt x="668473" y="806824"/>
                </a:cubicBezTo>
                <a:cubicBezTo>
                  <a:pt x="661960" y="792170"/>
                  <a:pt x="652589" y="778809"/>
                  <a:pt x="646958" y="763793"/>
                </a:cubicBezTo>
                <a:cubicBezTo>
                  <a:pt x="641767" y="749950"/>
                  <a:pt x="640262" y="734979"/>
                  <a:pt x="636200" y="720763"/>
                </a:cubicBezTo>
                <a:cubicBezTo>
                  <a:pt x="633085" y="709860"/>
                  <a:pt x="628558" y="699393"/>
                  <a:pt x="625443" y="688490"/>
                </a:cubicBezTo>
                <a:cubicBezTo>
                  <a:pt x="621381" y="674274"/>
                  <a:pt x="618933" y="659621"/>
                  <a:pt x="614685" y="645459"/>
                </a:cubicBezTo>
                <a:cubicBezTo>
                  <a:pt x="608168" y="623736"/>
                  <a:pt x="600342" y="602428"/>
                  <a:pt x="593170" y="580913"/>
                </a:cubicBezTo>
                <a:cubicBezTo>
                  <a:pt x="589584" y="570155"/>
                  <a:pt x="587483" y="558782"/>
                  <a:pt x="582412" y="548640"/>
                </a:cubicBezTo>
                <a:lnTo>
                  <a:pt x="560897" y="505610"/>
                </a:lnTo>
                <a:cubicBezTo>
                  <a:pt x="535393" y="378091"/>
                  <a:pt x="568915" y="510204"/>
                  <a:pt x="528624" y="419548"/>
                </a:cubicBezTo>
                <a:cubicBezTo>
                  <a:pt x="519413" y="398824"/>
                  <a:pt x="514281" y="376518"/>
                  <a:pt x="507109" y="355003"/>
                </a:cubicBezTo>
                <a:lnTo>
                  <a:pt x="453320" y="193638"/>
                </a:lnTo>
                <a:lnTo>
                  <a:pt x="431805" y="129092"/>
                </a:lnTo>
                <a:cubicBezTo>
                  <a:pt x="428219" y="118334"/>
                  <a:pt x="430482" y="103109"/>
                  <a:pt x="421047" y="96819"/>
                </a:cubicBezTo>
                <a:lnTo>
                  <a:pt x="388774" y="75304"/>
                </a:lnTo>
                <a:cubicBezTo>
                  <a:pt x="370846" y="21516"/>
                  <a:pt x="388774" y="46616"/>
                  <a:pt x="313471" y="21515"/>
                </a:cubicBezTo>
                <a:lnTo>
                  <a:pt x="281198" y="10758"/>
                </a:lnTo>
                <a:lnTo>
                  <a:pt x="248925" y="0"/>
                </a:lnTo>
                <a:cubicBezTo>
                  <a:pt x="239370" y="1062"/>
                  <a:pt x="148502" y="4314"/>
                  <a:pt x="119833" y="21515"/>
                </a:cubicBezTo>
                <a:cubicBezTo>
                  <a:pt x="99854" y="33503"/>
                  <a:pt x="90332" y="58392"/>
                  <a:pt x="76803" y="75304"/>
                </a:cubicBezTo>
                <a:cubicBezTo>
                  <a:pt x="54447" y="103248"/>
                  <a:pt x="50329" y="91838"/>
                  <a:pt x="33772" y="129092"/>
                </a:cubicBezTo>
                <a:cubicBezTo>
                  <a:pt x="3186" y="197913"/>
                  <a:pt x="-294" y="211567"/>
                  <a:pt x="1499" y="247426"/>
                </a:cubicBezTo>
                <a:close/>
              </a:path>
            </a:pathLst>
          </a:custGeom>
          <a:solidFill>
            <a:schemeClr val="accent6">
              <a:lumMod val="20000"/>
              <a:lumOff val="8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EDA38630-3F8F-4EDD-BD3B-440600D0A367}"/>
              </a:ext>
            </a:extLst>
          </p:cNvPr>
          <p:cNvCxnSpPr/>
          <p:nvPr/>
        </p:nvCxnSpPr>
        <p:spPr>
          <a:xfrm>
            <a:off x="107504" y="5301208"/>
            <a:ext cx="21602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a:extLst>
              <a:ext uri="{FF2B5EF4-FFF2-40B4-BE49-F238E27FC236}">
                <a16:creationId xmlns:a16="http://schemas.microsoft.com/office/drawing/2014/main" id="{7A7FFFE0-26E9-49D1-B960-95043028B4C0}"/>
              </a:ext>
            </a:extLst>
          </p:cNvPr>
          <p:cNvCxnSpPr/>
          <p:nvPr/>
        </p:nvCxnSpPr>
        <p:spPr>
          <a:xfrm>
            <a:off x="107504" y="5445224"/>
            <a:ext cx="21602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13">
            <a:extLst>
              <a:ext uri="{FF2B5EF4-FFF2-40B4-BE49-F238E27FC236}">
                <a16:creationId xmlns:a16="http://schemas.microsoft.com/office/drawing/2014/main" id="{B9E34415-42C9-4A59-8658-AD4FC3A99D84}"/>
              </a:ext>
            </a:extLst>
          </p:cNvPr>
          <p:cNvSpPr/>
          <p:nvPr/>
        </p:nvSpPr>
        <p:spPr>
          <a:xfrm>
            <a:off x="5364088" y="1404071"/>
            <a:ext cx="2880320" cy="32490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2" name="Connettore 2 31">
            <a:extLst>
              <a:ext uri="{FF2B5EF4-FFF2-40B4-BE49-F238E27FC236}">
                <a16:creationId xmlns:a16="http://schemas.microsoft.com/office/drawing/2014/main" id="{626EB7D3-16E7-442D-8229-65CA4096BF15}"/>
              </a:ext>
            </a:extLst>
          </p:cNvPr>
          <p:cNvCxnSpPr>
            <a:cxnSpLocks/>
          </p:cNvCxnSpPr>
          <p:nvPr/>
        </p:nvCxnSpPr>
        <p:spPr>
          <a:xfrm>
            <a:off x="251519" y="5541039"/>
            <a:ext cx="0" cy="552257"/>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FA25243E-90D2-4D77-AF97-4556962F0593}"/>
              </a:ext>
            </a:extLst>
          </p:cNvPr>
          <p:cNvCxnSpPr/>
          <p:nvPr/>
        </p:nvCxnSpPr>
        <p:spPr>
          <a:xfrm>
            <a:off x="107504" y="6165304"/>
            <a:ext cx="21602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ttore 2 34">
            <a:extLst>
              <a:ext uri="{FF2B5EF4-FFF2-40B4-BE49-F238E27FC236}">
                <a16:creationId xmlns:a16="http://schemas.microsoft.com/office/drawing/2014/main" id="{1BFDE049-C4DC-42D8-8EA7-0188892E9AFD}"/>
              </a:ext>
            </a:extLst>
          </p:cNvPr>
          <p:cNvCxnSpPr/>
          <p:nvPr/>
        </p:nvCxnSpPr>
        <p:spPr>
          <a:xfrm>
            <a:off x="107504" y="6317704"/>
            <a:ext cx="21602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96D86264-2651-41F0-A06E-D7E5EA396182}"/>
              </a:ext>
            </a:extLst>
          </p:cNvPr>
          <p:cNvCxnSpPr>
            <a:cxnSpLocks/>
          </p:cNvCxnSpPr>
          <p:nvPr/>
        </p:nvCxnSpPr>
        <p:spPr>
          <a:xfrm>
            <a:off x="5004048" y="1340768"/>
            <a:ext cx="36004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Figura a mano libera: forma 41">
            <a:extLst>
              <a:ext uri="{FF2B5EF4-FFF2-40B4-BE49-F238E27FC236}">
                <a16:creationId xmlns:a16="http://schemas.microsoft.com/office/drawing/2014/main" id="{668B8C92-0DD6-4DB6-8903-16B4CE68F855}"/>
              </a:ext>
            </a:extLst>
          </p:cNvPr>
          <p:cNvSpPr/>
          <p:nvPr/>
        </p:nvSpPr>
        <p:spPr>
          <a:xfrm>
            <a:off x="8480739" y="964178"/>
            <a:ext cx="663260" cy="3818451"/>
          </a:xfrm>
          <a:custGeom>
            <a:avLst/>
            <a:gdLst>
              <a:gd name="connsiteX0" fmla="*/ 33083 w 572572"/>
              <a:gd name="connsiteY0" fmla="*/ 176133 h 3818451"/>
              <a:gd name="connsiteX1" fmla="*/ 495662 w 572572"/>
              <a:gd name="connsiteY1" fmla="*/ 165375 h 3818451"/>
              <a:gd name="connsiteX2" fmla="*/ 570966 w 572572"/>
              <a:gd name="connsiteY2" fmla="*/ 2370693 h 3818451"/>
              <a:gd name="connsiteX3" fmla="*/ 538693 w 572572"/>
              <a:gd name="connsiteY3" fmla="*/ 3511003 h 3818451"/>
              <a:gd name="connsiteX4" fmla="*/ 441874 w 572572"/>
              <a:gd name="connsiteY4" fmla="*/ 3790702 h 3818451"/>
              <a:gd name="connsiteX5" fmla="*/ 151417 w 572572"/>
              <a:gd name="connsiteY5" fmla="*/ 3790702 h 3818451"/>
              <a:gd name="connsiteX6" fmla="*/ 86872 w 572572"/>
              <a:gd name="connsiteY6" fmla="*/ 3704641 h 3818451"/>
              <a:gd name="connsiteX7" fmla="*/ 108387 w 572572"/>
              <a:gd name="connsiteY7" fmla="*/ 2585846 h 3818451"/>
              <a:gd name="connsiteX8" fmla="*/ 119144 w 572572"/>
              <a:gd name="connsiteY8" fmla="*/ 886137 h 3818451"/>
              <a:gd name="connsiteX9" fmla="*/ 97629 w 572572"/>
              <a:gd name="connsiteY9" fmla="*/ 466589 h 3818451"/>
              <a:gd name="connsiteX10" fmla="*/ 43841 w 572572"/>
              <a:gd name="connsiteY10" fmla="*/ 315982 h 3818451"/>
              <a:gd name="connsiteX11" fmla="*/ 33083 w 572572"/>
              <a:gd name="connsiteY11" fmla="*/ 176133 h 3818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572" h="3818451">
                <a:moveTo>
                  <a:pt x="33083" y="176133"/>
                </a:moveTo>
                <a:cubicBezTo>
                  <a:pt x="108386" y="151032"/>
                  <a:pt x="406015" y="-200385"/>
                  <a:pt x="495662" y="165375"/>
                </a:cubicBezTo>
                <a:cubicBezTo>
                  <a:pt x="585309" y="531135"/>
                  <a:pt x="563794" y="1813088"/>
                  <a:pt x="570966" y="2370693"/>
                </a:cubicBezTo>
                <a:cubicBezTo>
                  <a:pt x="578138" y="2928298"/>
                  <a:pt x="560208" y="3274335"/>
                  <a:pt x="538693" y="3511003"/>
                </a:cubicBezTo>
                <a:cubicBezTo>
                  <a:pt x="517178" y="3747671"/>
                  <a:pt x="506420" y="3744086"/>
                  <a:pt x="441874" y="3790702"/>
                </a:cubicBezTo>
                <a:cubicBezTo>
                  <a:pt x="377328" y="3837318"/>
                  <a:pt x="210584" y="3805046"/>
                  <a:pt x="151417" y="3790702"/>
                </a:cubicBezTo>
                <a:cubicBezTo>
                  <a:pt x="92250" y="3776359"/>
                  <a:pt x="94044" y="3905450"/>
                  <a:pt x="86872" y="3704641"/>
                </a:cubicBezTo>
                <a:cubicBezTo>
                  <a:pt x="79700" y="3503832"/>
                  <a:pt x="103008" y="3055597"/>
                  <a:pt x="108387" y="2585846"/>
                </a:cubicBezTo>
                <a:cubicBezTo>
                  <a:pt x="113766" y="2116095"/>
                  <a:pt x="120937" y="1239346"/>
                  <a:pt x="119144" y="886137"/>
                </a:cubicBezTo>
                <a:cubicBezTo>
                  <a:pt x="117351" y="532928"/>
                  <a:pt x="110180" y="561615"/>
                  <a:pt x="97629" y="466589"/>
                </a:cubicBezTo>
                <a:cubicBezTo>
                  <a:pt x="85078" y="371563"/>
                  <a:pt x="54599" y="362598"/>
                  <a:pt x="43841" y="315982"/>
                </a:cubicBezTo>
                <a:cubicBezTo>
                  <a:pt x="33083" y="269366"/>
                  <a:pt x="-42220" y="201234"/>
                  <a:pt x="33083" y="176133"/>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Rettangolo con angoli arrotondati 42">
            <a:extLst>
              <a:ext uri="{FF2B5EF4-FFF2-40B4-BE49-F238E27FC236}">
                <a16:creationId xmlns:a16="http://schemas.microsoft.com/office/drawing/2014/main" id="{6128C508-8DE4-43A6-BBAB-5B4A3FCA9ECD}"/>
              </a:ext>
            </a:extLst>
          </p:cNvPr>
          <p:cNvSpPr/>
          <p:nvPr/>
        </p:nvSpPr>
        <p:spPr>
          <a:xfrm>
            <a:off x="251520" y="6471919"/>
            <a:ext cx="4824536" cy="269449"/>
          </a:xfrm>
          <a:prstGeom prst="roundRect">
            <a:avLst/>
          </a:prstGeom>
          <a:solidFill>
            <a:schemeClr val="accent6">
              <a:lumMod val="40000"/>
              <a:lumOff val="60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Connettore 43">
            <a:extLst>
              <a:ext uri="{FF2B5EF4-FFF2-40B4-BE49-F238E27FC236}">
                <a16:creationId xmlns:a16="http://schemas.microsoft.com/office/drawing/2014/main" id="{32BF9200-0D6D-45D0-BF4D-D75546303402}"/>
              </a:ext>
            </a:extLst>
          </p:cNvPr>
          <p:cNvSpPr/>
          <p:nvPr/>
        </p:nvSpPr>
        <p:spPr>
          <a:xfrm>
            <a:off x="0" y="2453988"/>
            <a:ext cx="107504" cy="110916"/>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CasellaDiTesto 46">
            <a:extLst>
              <a:ext uri="{FF2B5EF4-FFF2-40B4-BE49-F238E27FC236}">
                <a16:creationId xmlns:a16="http://schemas.microsoft.com/office/drawing/2014/main" id="{E9D2FA9C-13DE-4B46-8B49-948A4C14AFD5}"/>
              </a:ext>
            </a:extLst>
          </p:cNvPr>
          <p:cNvSpPr txBox="1"/>
          <p:nvPr/>
        </p:nvSpPr>
        <p:spPr>
          <a:xfrm>
            <a:off x="2912013" y="5795972"/>
            <a:ext cx="2884123" cy="369332"/>
          </a:xfrm>
          <a:prstGeom prst="rect">
            <a:avLst/>
          </a:prstGeom>
          <a:noFill/>
        </p:spPr>
        <p:txBody>
          <a:bodyPr wrap="none" rtlCol="0">
            <a:spAutoFit/>
          </a:bodyPr>
          <a:lstStyle/>
          <a:p>
            <a:r>
              <a:rPr lang="it-IT" b="1" dirty="0" err="1">
                <a:latin typeface="Palatino Linotype" panose="02040502050505030304" pitchFamily="18" charset="0"/>
              </a:rPr>
              <a:t>geolimits</a:t>
            </a:r>
            <a:r>
              <a:rPr lang="it-IT" b="1" dirty="0">
                <a:latin typeface="Palatino Linotype" panose="02040502050505030304" pitchFamily="18" charset="0"/>
              </a:rPr>
              <a:t>([10 35],[-60 -30])</a:t>
            </a:r>
          </a:p>
        </p:txBody>
      </p:sp>
      <p:pic>
        <p:nvPicPr>
          <p:cNvPr id="49" name="Immagine 48">
            <a:extLst>
              <a:ext uri="{FF2B5EF4-FFF2-40B4-BE49-F238E27FC236}">
                <a16:creationId xmlns:a16="http://schemas.microsoft.com/office/drawing/2014/main" id="{D47ED6C3-7CF1-4659-B231-771E32A8C7FA}"/>
              </a:ext>
            </a:extLst>
          </p:cNvPr>
          <p:cNvPicPr>
            <a:picLocks noChangeAspect="1"/>
          </p:cNvPicPr>
          <p:nvPr/>
        </p:nvPicPr>
        <p:blipFill rotWithShape="1">
          <a:blip r:embed="rId5">
            <a:extLst>
              <a:ext uri="{28A0092B-C50C-407E-A947-70E740481C1C}">
                <a14:useLocalDpi xmlns:a14="http://schemas.microsoft.com/office/drawing/2010/main" val="0"/>
              </a:ext>
            </a:extLst>
          </a:blip>
          <a:srcRect l="4097" r="8148"/>
          <a:stretch/>
        </p:blipFill>
        <p:spPr>
          <a:xfrm>
            <a:off x="4508713" y="1773256"/>
            <a:ext cx="4635287" cy="3960000"/>
          </a:xfrm>
          <a:prstGeom prst="rect">
            <a:avLst/>
          </a:prstGeom>
        </p:spPr>
      </p:pic>
      <p:pic>
        <p:nvPicPr>
          <p:cNvPr id="5" name="Immagine 4">
            <a:extLst>
              <a:ext uri="{FF2B5EF4-FFF2-40B4-BE49-F238E27FC236}">
                <a16:creationId xmlns:a16="http://schemas.microsoft.com/office/drawing/2014/main" id="{D871101A-7141-43C5-B841-E92F0A3BBFEE}"/>
              </a:ext>
            </a:extLst>
          </p:cNvPr>
          <p:cNvPicPr>
            <a:picLocks noChangeAspect="1"/>
          </p:cNvPicPr>
          <p:nvPr/>
        </p:nvPicPr>
        <p:blipFill rotWithShape="1">
          <a:blip r:embed="rId6">
            <a:extLst>
              <a:ext uri="{28A0092B-C50C-407E-A947-70E740481C1C}">
                <a14:useLocalDpi xmlns:a14="http://schemas.microsoft.com/office/drawing/2010/main" val="0"/>
              </a:ext>
            </a:extLst>
          </a:blip>
          <a:srcRect l="4783" r="6797"/>
          <a:stretch/>
        </p:blipFill>
        <p:spPr>
          <a:xfrm>
            <a:off x="0" y="1773256"/>
            <a:ext cx="4670405" cy="3960000"/>
          </a:xfrm>
          <a:prstGeom prst="rect">
            <a:avLst/>
          </a:prstGeom>
        </p:spPr>
      </p:pic>
      <p:sp>
        <p:nvSpPr>
          <p:cNvPr id="3" name="Segnaposto numero diapositiva 2">
            <a:extLst>
              <a:ext uri="{FF2B5EF4-FFF2-40B4-BE49-F238E27FC236}">
                <a16:creationId xmlns:a16="http://schemas.microsoft.com/office/drawing/2014/main" id="{3CFCA587-24DA-487B-8219-FF2E44F342F8}"/>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23</a:t>
            </a:fld>
            <a:endParaRPr lang="it-IT" dirty="0"/>
          </a:p>
        </p:txBody>
      </p:sp>
    </p:spTree>
    <p:extLst>
      <p:ext uri="{BB962C8B-B14F-4D97-AF65-F5344CB8AC3E}">
        <p14:creationId xmlns:p14="http://schemas.microsoft.com/office/powerpoint/2010/main" val="329593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2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2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1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xit" presetSubtype="0" fill="hold" nodeType="withEffect">
                                  <p:stCondLst>
                                    <p:cond delay="0"/>
                                  </p:stCondLst>
                                  <p:childTnLst>
                                    <p:set>
                                      <p:cBhvr>
                                        <p:cTn id="76" dur="1" fill="hold">
                                          <p:stCondLst>
                                            <p:cond delay="0"/>
                                          </p:stCondLst>
                                        </p:cTn>
                                        <p:tgtEl>
                                          <p:spTgt spid="3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4"/>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32"/>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42"/>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44"/>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9"/>
                                        </p:tgtEl>
                                        <p:attrNameLst>
                                          <p:attrName>style.visibility</p:attrName>
                                        </p:attrNameLst>
                                      </p:cBhvr>
                                      <p:to>
                                        <p:strVal val="visible"/>
                                      </p:to>
                                    </p:set>
                                  </p:childTnLst>
                                </p:cTn>
                              </p:par>
                              <p:par>
                                <p:cTn id="97" presetID="1" presetClass="exit" presetSubtype="0" fill="hold" nodeType="withEffect">
                                  <p:stCondLst>
                                    <p:cond delay="0"/>
                                  </p:stCondLst>
                                  <p:childTnLst>
                                    <p:set>
                                      <p:cBhvr>
                                        <p:cTn id="98" dur="1" fill="hold">
                                          <p:stCondLst>
                                            <p:cond delay="0"/>
                                          </p:stCondLst>
                                        </p:cTn>
                                        <p:tgtEl>
                                          <p:spTgt spid="3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3"/>
                                        </p:tgtEl>
                                        <p:attrNameLst>
                                          <p:attrName>style.visibility</p:attrName>
                                        </p:attrNameLst>
                                      </p:cBhvr>
                                      <p:to>
                                        <p:strVal val="visible"/>
                                      </p:to>
                                    </p:set>
                                  </p:childTnLst>
                                </p:cTn>
                              </p:par>
                              <p:par>
                                <p:cTn id="103" presetID="1" presetClass="exit" presetSubtype="0" fill="hold" nodeType="withEffect">
                                  <p:stCondLst>
                                    <p:cond delay="0"/>
                                  </p:stCondLst>
                                  <p:childTnLst>
                                    <p:set>
                                      <p:cBhvr>
                                        <p:cTn id="104" dur="1" fill="hold">
                                          <p:stCondLst>
                                            <p:cond delay="0"/>
                                          </p:stCondLst>
                                        </p:cTn>
                                        <p:tgtEl>
                                          <p:spTgt spid="35"/>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39"/>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43"/>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4"/>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6"/>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4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4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animBg="1"/>
      <p:bldP spid="20" grpId="0"/>
      <p:bldP spid="23" grpId="0" animBg="1"/>
      <p:bldP spid="24" grpId="0"/>
      <p:bldP spid="25" grpId="0" animBg="1"/>
      <p:bldP spid="26" grpId="0" animBg="1"/>
      <p:bldP spid="27" grpId="0"/>
      <p:bldP spid="7" grpId="0" animBg="1"/>
      <p:bldP spid="7" grpId="1" animBg="1"/>
      <p:bldP spid="21" grpId="0" animBg="1"/>
      <p:bldP spid="21" grpId="1" animBg="1"/>
      <p:bldP spid="22" grpId="0" animBg="1"/>
      <p:bldP spid="22" grpId="1" animBg="1"/>
      <p:bldP spid="28" grpId="0" animBg="1"/>
      <p:bldP spid="28" grpId="1" animBg="1"/>
      <p:bldP spid="8" grpId="0" animBg="1"/>
      <p:bldP spid="8" grpId="1" animBg="1"/>
      <p:bldP spid="14" grpId="0" animBg="1"/>
      <p:bldP spid="14" grpId="1" animBg="1"/>
      <p:bldP spid="42" grpId="0" animBg="1"/>
      <p:bldP spid="42" grpId="1" animBg="1"/>
      <p:bldP spid="43" grpId="0" animBg="1"/>
      <p:bldP spid="43" grpId="1" animBg="1"/>
      <p:bldP spid="44" grpId="0" animBg="1"/>
      <p:bldP spid="44" grpId="1" animBg="1"/>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egnaposto data 7">
            <a:extLst>
              <a:ext uri="{FF2B5EF4-FFF2-40B4-BE49-F238E27FC236}">
                <a16:creationId xmlns:a16="http://schemas.microsoft.com/office/drawing/2014/main" id="{F268DA19-FB3E-489B-A72E-98DE669051BB}"/>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2" name="Titolo 1"/>
          <p:cNvSpPr>
            <a:spLocks noGrp="1"/>
          </p:cNvSpPr>
          <p:nvPr>
            <p:ph type="ctrTitle"/>
          </p:nvPr>
        </p:nvSpPr>
        <p:spPr>
          <a:xfrm>
            <a:off x="0" y="1"/>
            <a:ext cx="9144000" cy="646332"/>
          </a:xfrm>
        </p:spPr>
        <p:txBody>
          <a:bodyPr>
            <a:normAutofit/>
          </a:bodyPr>
          <a:lstStyle/>
          <a:p>
            <a:r>
              <a:rPr lang="it-IT" sz="3600" b="1" dirty="0" err="1">
                <a:solidFill>
                  <a:srgbClr val="C00000"/>
                </a:solidFill>
                <a:latin typeface="Palatino Linotype" panose="02040502050505030304" pitchFamily="18" charset="0"/>
              </a:rPr>
              <a:t>Plotting</a:t>
            </a:r>
            <a:r>
              <a:rPr lang="it-IT" sz="3600" b="1" dirty="0">
                <a:solidFill>
                  <a:srgbClr val="C00000"/>
                </a:solidFill>
                <a:latin typeface="Palatino Linotype" panose="02040502050505030304" pitchFamily="18" charset="0"/>
              </a:rPr>
              <a:t> data: </a:t>
            </a:r>
            <a:r>
              <a:rPr lang="it-IT" sz="3600" b="1" dirty="0" err="1">
                <a:solidFill>
                  <a:srgbClr val="C00000"/>
                </a:solidFill>
                <a:latin typeface="Palatino Linotype" panose="02040502050505030304" pitchFamily="18" charset="0"/>
              </a:rPr>
              <a:t>grib</a:t>
            </a:r>
            <a:r>
              <a:rPr lang="it-IT" sz="3600" b="1" dirty="0">
                <a:solidFill>
                  <a:srgbClr val="C00000"/>
                </a:solidFill>
                <a:latin typeface="Palatino Linotype" panose="02040502050505030304" pitchFamily="18" charset="0"/>
              </a:rPr>
              <a:t> data format</a:t>
            </a:r>
          </a:p>
        </p:txBody>
      </p:sp>
      <p:sp>
        <p:nvSpPr>
          <p:cNvPr id="12" name="Rettangolo 11">
            <a:extLst>
              <a:ext uri="{FF2B5EF4-FFF2-40B4-BE49-F238E27FC236}">
                <a16:creationId xmlns:a16="http://schemas.microsoft.com/office/drawing/2014/main" id="{9DEC7319-2CCA-4195-ABDB-1D4600904E0C}"/>
              </a:ext>
            </a:extLst>
          </p:cNvPr>
          <p:cNvSpPr/>
          <p:nvPr/>
        </p:nvSpPr>
        <p:spPr>
          <a:xfrm>
            <a:off x="0" y="581779"/>
            <a:ext cx="9144000" cy="830997"/>
          </a:xfrm>
          <a:prstGeom prst="rect">
            <a:avLst/>
          </a:prstGeom>
        </p:spPr>
        <p:txBody>
          <a:bodyPr wrap="square">
            <a:spAutoFit/>
          </a:bodyPr>
          <a:lstStyle/>
          <a:p>
            <a:r>
              <a:rPr lang="it-IT" sz="2400" b="1" dirty="0">
                <a:latin typeface="Palatino Linotype" panose="02040502050505030304" pitchFamily="18" charset="0"/>
              </a:rPr>
              <a:t>Product: H03B; software: </a:t>
            </a:r>
            <a:r>
              <a:rPr lang="it-IT" sz="2400" dirty="0" err="1">
                <a:latin typeface="Palatino Linotype" panose="02040502050505030304" pitchFamily="18" charset="0"/>
              </a:rPr>
              <a:t>Matlab</a:t>
            </a:r>
            <a:r>
              <a:rPr lang="it-IT" sz="2400" dirty="0">
                <a:latin typeface="Palatino Linotype" panose="02040502050505030304" pitchFamily="18" charset="0"/>
              </a:rPr>
              <a:t>; </a:t>
            </a:r>
            <a:r>
              <a:rPr lang="it-IT" sz="2400" b="1" dirty="0">
                <a:latin typeface="Palatino Linotype" panose="02040502050505030304" pitchFamily="18" charset="0"/>
              </a:rPr>
              <a:t>case study: </a:t>
            </a:r>
            <a:r>
              <a:rPr lang="it-IT" sz="2400" dirty="0">
                <a:latin typeface="Palatino Linotype" panose="02040502050505030304" pitchFamily="18" charset="0"/>
              </a:rPr>
              <a:t>hurricane Lorenzo (</a:t>
            </a:r>
            <a:r>
              <a:rPr lang="it-IT" sz="2400" dirty="0" err="1">
                <a:latin typeface="Palatino Linotype" panose="02040502050505030304" pitchFamily="18" charset="0"/>
              </a:rPr>
              <a:t>September</a:t>
            </a:r>
            <a:r>
              <a:rPr lang="it-IT" sz="2400" dirty="0">
                <a:latin typeface="Palatino Linotype" panose="02040502050505030304" pitchFamily="18" charset="0"/>
              </a:rPr>
              <a:t> 28, 2019)</a:t>
            </a:r>
          </a:p>
        </p:txBody>
      </p:sp>
      <p:sp>
        <p:nvSpPr>
          <p:cNvPr id="9" name="CasellaDiTesto 8">
            <a:extLst>
              <a:ext uri="{FF2B5EF4-FFF2-40B4-BE49-F238E27FC236}">
                <a16:creationId xmlns:a16="http://schemas.microsoft.com/office/drawing/2014/main" id="{85F6A6B9-D2BC-4626-8F12-98F19019A83D}"/>
              </a:ext>
            </a:extLst>
          </p:cNvPr>
          <p:cNvSpPr txBox="1"/>
          <p:nvPr/>
        </p:nvSpPr>
        <p:spPr>
          <a:xfrm>
            <a:off x="3455876" y="2430179"/>
            <a:ext cx="2016224" cy="1200329"/>
          </a:xfrm>
          <a:prstGeom prst="rect">
            <a:avLst/>
          </a:prstGeom>
          <a:solidFill>
            <a:srgbClr val="FFC000"/>
          </a:solidFill>
          <a:ln w="38100">
            <a:solidFill>
              <a:srgbClr val="C00000"/>
            </a:solidFill>
          </a:ln>
        </p:spPr>
        <p:txBody>
          <a:bodyPr wrap="square" rtlCol="0">
            <a:spAutoFit/>
          </a:bodyPr>
          <a:lstStyle/>
          <a:p>
            <a:pPr algn="ctr"/>
            <a:r>
              <a:rPr lang="en-US" sz="2400" b="1" dirty="0" err="1">
                <a:latin typeface="Palatino Linotype" panose="02040502050505030304" pitchFamily="18" charset="0"/>
              </a:rPr>
              <a:t>Matlab</a:t>
            </a:r>
            <a:r>
              <a:rPr lang="en-US" sz="2400" b="1" dirty="0">
                <a:latin typeface="Palatino Linotype" panose="02040502050505030304" pitchFamily="18" charset="0"/>
              </a:rPr>
              <a:t> code </a:t>
            </a:r>
          </a:p>
          <a:p>
            <a:r>
              <a:rPr lang="it-IT" sz="2400" i="1" dirty="0">
                <a:latin typeface="Palatino Linotype" panose="02040502050505030304" pitchFamily="18" charset="0"/>
              </a:rPr>
              <a:t>(</a:t>
            </a:r>
            <a:r>
              <a:rPr lang="it-IT" sz="2400" i="1" dirty="0" err="1">
                <a:latin typeface="Palatino Linotype" panose="02040502050505030304" pitchFamily="18" charset="0"/>
              </a:rPr>
              <a:t>importdata</a:t>
            </a:r>
            <a:r>
              <a:rPr lang="it-IT" sz="2400" dirty="0">
                <a:latin typeface="Palatino Linotype" panose="02040502050505030304" pitchFamily="18" charset="0"/>
              </a:rPr>
              <a:t> </a:t>
            </a:r>
            <a:r>
              <a:rPr lang="it-IT" sz="2400" dirty="0" err="1">
                <a:latin typeface="Palatino Linotype" panose="02040502050505030304" pitchFamily="18" charset="0"/>
              </a:rPr>
              <a:t>function</a:t>
            </a:r>
            <a:r>
              <a:rPr lang="it-IT" sz="2400" dirty="0">
                <a:latin typeface="Palatino Linotype" panose="02040502050505030304" pitchFamily="18" charset="0"/>
              </a:rPr>
              <a:t>)</a:t>
            </a:r>
            <a:endParaRPr lang="en-US" sz="2400" dirty="0">
              <a:latin typeface="Palatino Linotype" panose="02040502050505030304" pitchFamily="18" charset="0"/>
            </a:endParaRPr>
          </a:p>
        </p:txBody>
      </p:sp>
      <p:sp>
        <p:nvSpPr>
          <p:cNvPr id="10" name="CasellaDiTesto 9">
            <a:extLst>
              <a:ext uri="{FF2B5EF4-FFF2-40B4-BE49-F238E27FC236}">
                <a16:creationId xmlns:a16="http://schemas.microsoft.com/office/drawing/2014/main" id="{1350CCEC-532A-4BC8-AEF8-31FB7A78692F}"/>
              </a:ext>
            </a:extLst>
          </p:cNvPr>
          <p:cNvSpPr txBox="1"/>
          <p:nvPr/>
        </p:nvSpPr>
        <p:spPr>
          <a:xfrm>
            <a:off x="251520" y="2276872"/>
            <a:ext cx="1944216" cy="1569660"/>
          </a:xfrm>
          <a:prstGeom prst="rect">
            <a:avLst/>
          </a:prstGeom>
          <a:noFill/>
        </p:spPr>
        <p:txBody>
          <a:bodyPr wrap="square" rtlCol="0">
            <a:spAutoFit/>
          </a:bodyPr>
          <a:lstStyle/>
          <a:p>
            <a:r>
              <a:rPr lang="en-US" sz="2400" b="1" dirty="0">
                <a:latin typeface="Palatino Linotype" panose="02040502050505030304" pitchFamily="18" charset="0"/>
              </a:rPr>
              <a:t>text file </a:t>
            </a:r>
            <a:r>
              <a:rPr lang="en-US" sz="2400" dirty="0">
                <a:latin typeface="Palatino Linotype" panose="02040502050505030304" pitchFamily="18" charset="0"/>
              </a:rPr>
              <a:t>(obtained by decoding </a:t>
            </a:r>
            <a:r>
              <a:rPr lang="en-US" sz="2400" dirty="0" err="1">
                <a:latin typeface="Palatino Linotype" panose="02040502050505030304" pitchFamily="18" charset="0"/>
              </a:rPr>
              <a:t>grib</a:t>
            </a:r>
            <a:r>
              <a:rPr lang="en-US" sz="2400" dirty="0">
                <a:latin typeface="Palatino Linotype" panose="02040502050505030304" pitchFamily="18" charset="0"/>
              </a:rPr>
              <a:t>)</a:t>
            </a:r>
            <a:endParaRPr lang="it-IT" sz="2400" dirty="0">
              <a:latin typeface="Palatino Linotype" panose="02040502050505030304" pitchFamily="18" charset="0"/>
            </a:endParaRPr>
          </a:p>
        </p:txBody>
      </p:sp>
      <p:sp>
        <p:nvSpPr>
          <p:cNvPr id="14" name="Freccia a destra 13">
            <a:extLst>
              <a:ext uri="{FF2B5EF4-FFF2-40B4-BE49-F238E27FC236}">
                <a16:creationId xmlns:a16="http://schemas.microsoft.com/office/drawing/2014/main" id="{D76BC9D5-8065-4D4B-9052-5C05D754E202}"/>
              </a:ext>
            </a:extLst>
          </p:cNvPr>
          <p:cNvSpPr/>
          <p:nvPr/>
        </p:nvSpPr>
        <p:spPr>
          <a:xfrm>
            <a:off x="2563202" y="2809643"/>
            <a:ext cx="525208" cy="484632"/>
          </a:xfrm>
          <a:prstGeom prs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Freccia a destra 14">
            <a:extLst>
              <a:ext uri="{FF2B5EF4-FFF2-40B4-BE49-F238E27FC236}">
                <a16:creationId xmlns:a16="http://schemas.microsoft.com/office/drawing/2014/main" id="{066730D0-E2AA-4D03-BF3B-4C2AFEDD3699}"/>
              </a:ext>
            </a:extLst>
          </p:cNvPr>
          <p:cNvSpPr/>
          <p:nvPr/>
        </p:nvSpPr>
        <p:spPr>
          <a:xfrm>
            <a:off x="5839566" y="2790219"/>
            <a:ext cx="525208" cy="484632"/>
          </a:xfrm>
          <a:prstGeom prs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B1FAF270-66DA-47D2-A810-9038423CAE9D}"/>
              </a:ext>
            </a:extLst>
          </p:cNvPr>
          <p:cNvSpPr txBox="1"/>
          <p:nvPr/>
        </p:nvSpPr>
        <p:spPr>
          <a:xfrm>
            <a:off x="6732240" y="2646203"/>
            <a:ext cx="2304256" cy="830997"/>
          </a:xfrm>
          <a:prstGeom prst="rect">
            <a:avLst/>
          </a:prstGeom>
          <a:noFill/>
        </p:spPr>
        <p:txBody>
          <a:bodyPr wrap="square" rtlCol="0">
            <a:spAutoFit/>
          </a:bodyPr>
          <a:lstStyle/>
          <a:p>
            <a:r>
              <a:rPr lang="en-US" sz="2400" b="1" dirty="0">
                <a:latin typeface="Palatino Linotype" panose="02040502050505030304" pitchFamily="18" charset="0"/>
              </a:rPr>
              <a:t>variables </a:t>
            </a:r>
            <a:r>
              <a:rPr lang="en-US" sz="2400" dirty="0">
                <a:latin typeface="Palatino Linotype" panose="02040502050505030304" pitchFamily="18" charset="0"/>
              </a:rPr>
              <a:t>(in the workspace)</a:t>
            </a:r>
            <a:endParaRPr lang="it-IT" sz="2400" dirty="0">
              <a:latin typeface="Palatino Linotype" panose="02040502050505030304" pitchFamily="18" charset="0"/>
            </a:endParaRPr>
          </a:p>
        </p:txBody>
      </p:sp>
      <p:sp>
        <p:nvSpPr>
          <p:cNvPr id="17" name="CasellaDiTesto 16">
            <a:extLst>
              <a:ext uri="{FF2B5EF4-FFF2-40B4-BE49-F238E27FC236}">
                <a16:creationId xmlns:a16="http://schemas.microsoft.com/office/drawing/2014/main" id="{CFCB075E-7F1A-4696-AE56-21B4E3B25703}"/>
              </a:ext>
            </a:extLst>
          </p:cNvPr>
          <p:cNvSpPr txBox="1"/>
          <p:nvPr/>
        </p:nvSpPr>
        <p:spPr>
          <a:xfrm>
            <a:off x="3455876" y="4460919"/>
            <a:ext cx="2016224" cy="1200329"/>
          </a:xfrm>
          <a:prstGeom prst="rect">
            <a:avLst/>
          </a:prstGeom>
          <a:solidFill>
            <a:srgbClr val="FFC000"/>
          </a:solidFill>
          <a:ln w="38100">
            <a:solidFill>
              <a:srgbClr val="C00000"/>
            </a:solidFill>
          </a:ln>
        </p:spPr>
        <p:txBody>
          <a:bodyPr wrap="square" rtlCol="0">
            <a:spAutoFit/>
          </a:bodyPr>
          <a:lstStyle/>
          <a:p>
            <a:pPr algn="ctr"/>
            <a:r>
              <a:rPr lang="en-US" sz="2400" b="1" dirty="0" err="1">
                <a:latin typeface="Palatino Linotype" panose="02040502050505030304" pitchFamily="18" charset="0"/>
              </a:rPr>
              <a:t>Matlab</a:t>
            </a:r>
            <a:r>
              <a:rPr lang="en-US" sz="2400" b="1" dirty="0">
                <a:latin typeface="Palatino Linotype" panose="02040502050505030304" pitchFamily="18" charset="0"/>
              </a:rPr>
              <a:t> code </a:t>
            </a:r>
          </a:p>
          <a:p>
            <a:r>
              <a:rPr lang="it-IT" sz="2400" i="1" dirty="0">
                <a:latin typeface="Palatino Linotype" panose="02040502050505030304" pitchFamily="18" charset="0"/>
              </a:rPr>
              <a:t>(</a:t>
            </a:r>
            <a:r>
              <a:rPr lang="it-IT" sz="2400" i="1" dirty="0" err="1">
                <a:latin typeface="Palatino Linotype" panose="02040502050505030304" pitchFamily="18" charset="0"/>
              </a:rPr>
              <a:t>geoscatter</a:t>
            </a:r>
            <a:r>
              <a:rPr lang="it-IT" sz="2400" dirty="0">
                <a:latin typeface="Palatino Linotype" panose="02040502050505030304" pitchFamily="18" charset="0"/>
              </a:rPr>
              <a:t> </a:t>
            </a:r>
            <a:r>
              <a:rPr lang="it-IT" sz="2400" dirty="0" err="1">
                <a:latin typeface="Palatino Linotype" panose="02040502050505030304" pitchFamily="18" charset="0"/>
              </a:rPr>
              <a:t>function</a:t>
            </a:r>
            <a:r>
              <a:rPr lang="it-IT" sz="2400" dirty="0">
                <a:latin typeface="Palatino Linotype" panose="02040502050505030304" pitchFamily="18" charset="0"/>
              </a:rPr>
              <a:t>)</a:t>
            </a:r>
            <a:endParaRPr lang="en-US" sz="2400" dirty="0">
              <a:latin typeface="Palatino Linotype" panose="02040502050505030304" pitchFamily="18" charset="0"/>
            </a:endParaRPr>
          </a:p>
        </p:txBody>
      </p:sp>
      <p:sp>
        <p:nvSpPr>
          <p:cNvPr id="18" name="CasellaDiTesto 17">
            <a:extLst>
              <a:ext uri="{FF2B5EF4-FFF2-40B4-BE49-F238E27FC236}">
                <a16:creationId xmlns:a16="http://schemas.microsoft.com/office/drawing/2014/main" id="{8FF0BA26-179D-47D4-A718-800411A5CA38}"/>
              </a:ext>
            </a:extLst>
          </p:cNvPr>
          <p:cNvSpPr txBox="1"/>
          <p:nvPr/>
        </p:nvSpPr>
        <p:spPr>
          <a:xfrm>
            <a:off x="251520" y="4509120"/>
            <a:ext cx="1944216" cy="1200329"/>
          </a:xfrm>
          <a:prstGeom prst="rect">
            <a:avLst/>
          </a:prstGeom>
          <a:noFill/>
        </p:spPr>
        <p:txBody>
          <a:bodyPr wrap="square" rtlCol="0">
            <a:spAutoFit/>
          </a:bodyPr>
          <a:lstStyle/>
          <a:p>
            <a:r>
              <a:rPr lang="en-US" sz="2400" b="1" dirty="0">
                <a:latin typeface="Palatino Linotype" panose="02040502050505030304" pitchFamily="18" charset="0"/>
              </a:rPr>
              <a:t>variables </a:t>
            </a:r>
            <a:r>
              <a:rPr lang="en-US" sz="2400" dirty="0">
                <a:latin typeface="Palatino Linotype" panose="02040502050505030304" pitchFamily="18" charset="0"/>
              </a:rPr>
              <a:t>(in the workspace)</a:t>
            </a:r>
            <a:endParaRPr lang="it-IT" sz="2400" dirty="0">
              <a:latin typeface="Palatino Linotype" panose="02040502050505030304" pitchFamily="18" charset="0"/>
            </a:endParaRPr>
          </a:p>
        </p:txBody>
      </p:sp>
      <p:sp>
        <p:nvSpPr>
          <p:cNvPr id="19" name="Freccia a destra 18">
            <a:extLst>
              <a:ext uri="{FF2B5EF4-FFF2-40B4-BE49-F238E27FC236}">
                <a16:creationId xmlns:a16="http://schemas.microsoft.com/office/drawing/2014/main" id="{7B878884-F0E4-4484-B47C-9F59D9B54D70}"/>
              </a:ext>
            </a:extLst>
          </p:cNvPr>
          <p:cNvSpPr/>
          <p:nvPr/>
        </p:nvSpPr>
        <p:spPr>
          <a:xfrm>
            <a:off x="2563202" y="4840383"/>
            <a:ext cx="525208" cy="484632"/>
          </a:xfrm>
          <a:prstGeom prs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Freccia a destra 19">
            <a:extLst>
              <a:ext uri="{FF2B5EF4-FFF2-40B4-BE49-F238E27FC236}">
                <a16:creationId xmlns:a16="http://schemas.microsoft.com/office/drawing/2014/main" id="{678B15DD-EED2-4A78-8389-D2B89791040F}"/>
              </a:ext>
            </a:extLst>
          </p:cNvPr>
          <p:cNvSpPr/>
          <p:nvPr/>
        </p:nvSpPr>
        <p:spPr>
          <a:xfrm>
            <a:off x="5839566" y="4820959"/>
            <a:ext cx="525208" cy="484632"/>
          </a:xfrm>
          <a:prstGeom prs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16D44679-5915-48D7-BCB1-98CB7F754DB1}"/>
              </a:ext>
            </a:extLst>
          </p:cNvPr>
          <p:cNvSpPr txBox="1"/>
          <p:nvPr/>
        </p:nvSpPr>
        <p:spPr>
          <a:xfrm>
            <a:off x="6732240" y="4460919"/>
            <a:ext cx="2304256" cy="1200329"/>
          </a:xfrm>
          <a:prstGeom prst="rect">
            <a:avLst/>
          </a:prstGeom>
          <a:noFill/>
        </p:spPr>
        <p:txBody>
          <a:bodyPr wrap="square" rtlCol="0">
            <a:spAutoFit/>
          </a:bodyPr>
          <a:lstStyle/>
          <a:p>
            <a:r>
              <a:rPr lang="en-US" sz="2400" b="1" dirty="0">
                <a:latin typeface="Palatino Linotype" panose="02040502050505030304" pitchFamily="18" charset="0"/>
              </a:rPr>
              <a:t>images </a:t>
            </a:r>
            <a:r>
              <a:rPr lang="en-US" sz="2400" dirty="0">
                <a:latin typeface="Palatino Linotype" panose="02040502050505030304" pitchFamily="18" charset="0"/>
              </a:rPr>
              <a:t>(save as tiff, jpeg or </a:t>
            </a:r>
            <a:r>
              <a:rPr lang="en-US" sz="2400" dirty="0" err="1">
                <a:latin typeface="Palatino Linotype" panose="02040502050505030304" pitchFamily="18" charset="0"/>
              </a:rPr>
              <a:t>png</a:t>
            </a:r>
            <a:r>
              <a:rPr lang="en-US" sz="2400" dirty="0">
                <a:latin typeface="Palatino Linotype" panose="02040502050505030304" pitchFamily="18" charset="0"/>
              </a:rPr>
              <a:t> formats)</a:t>
            </a:r>
            <a:endParaRPr lang="it-IT" sz="2400" dirty="0">
              <a:latin typeface="Palatino Linotype" panose="02040502050505030304" pitchFamily="18" charset="0"/>
            </a:endParaRPr>
          </a:p>
        </p:txBody>
      </p:sp>
      <p:pic>
        <p:nvPicPr>
          <p:cNvPr id="36" name="Immagine 35">
            <a:extLst>
              <a:ext uri="{FF2B5EF4-FFF2-40B4-BE49-F238E27FC236}">
                <a16:creationId xmlns:a16="http://schemas.microsoft.com/office/drawing/2014/main" id="{CD181AAC-6CED-4AF8-A44B-441EF5C8C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69434"/>
            <a:ext cx="9144000" cy="4388566"/>
          </a:xfrm>
          <a:prstGeom prst="rect">
            <a:avLst/>
          </a:prstGeom>
        </p:spPr>
      </p:pic>
      <p:pic>
        <p:nvPicPr>
          <p:cNvPr id="6" name="Immagine 5">
            <a:extLst>
              <a:ext uri="{FF2B5EF4-FFF2-40B4-BE49-F238E27FC236}">
                <a16:creationId xmlns:a16="http://schemas.microsoft.com/office/drawing/2014/main" id="{C0630436-32A9-47F0-A01F-F138B842B7E4}"/>
              </a:ext>
            </a:extLst>
          </p:cNvPr>
          <p:cNvPicPr>
            <a:picLocks noChangeAspect="1"/>
          </p:cNvPicPr>
          <p:nvPr/>
        </p:nvPicPr>
        <p:blipFill rotWithShape="1">
          <a:blip r:embed="rId3">
            <a:extLst>
              <a:ext uri="{28A0092B-C50C-407E-A947-70E740481C1C}">
                <a14:useLocalDpi xmlns:a14="http://schemas.microsoft.com/office/drawing/2010/main" val="0"/>
              </a:ext>
            </a:extLst>
          </a:blip>
          <a:srcRect l="4097" r="9497"/>
          <a:stretch/>
        </p:blipFill>
        <p:spPr>
          <a:xfrm>
            <a:off x="4535487" y="1086539"/>
            <a:ext cx="4608513" cy="3998645"/>
          </a:xfrm>
          <a:prstGeom prst="rect">
            <a:avLst/>
          </a:prstGeom>
        </p:spPr>
      </p:pic>
      <p:pic>
        <p:nvPicPr>
          <p:cNvPr id="31" name="Immagine 30">
            <a:extLst>
              <a:ext uri="{FF2B5EF4-FFF2-40B4-BE49-F238E27FC236}">
                <a16:creationId xmlns:a16="http://schemas.microsoft.com/office/drawing/2014/main" id="{40B73116-6C3C-4427-BE1A-DBE00420F9C0}"/>
              </a:ext>
            </a:extLst>
          </p:cNvPr>
          <p:cNvPicPr>
            <a:picLocks noChangeAspect="1"/>
          </p:cNvPicPr>
          <p:nvPr/>
        </p:nvPicPr>
        <p:blipFill rotWithShape="1">
          <a:blip r:embed="rId4">
            <a:extLst>
              <a:ext uri="{28A0092B-C50C-407E-A947-70E740481C1C}">
                <a14:useLocalDpi xmlns:a14="http://schemas.microsoft.com/office/drawing/2010/main" val="0"/>
              </a:ext>
            </a:extLst>
          </a:blip>
          <a:srcRect l="4097" r="8148"/>
          <a:stretch/>
        </p:blipFill>
        <p:spPr>
          <a:xfrm>
            <a:off x="2123727" y="1734611"/>
            <a:ext cx="4680521" cy="3998645"/>
          </a:xfrm>
          <a:prstGeom prst="rect">
            <a:avLst/>
          </a:prstGeom>
        </p:spPr>
      </p:pic>
      <p:sp>
        <p:nvSpPr>
          <p:cNvPr id="32" name="CasellaDiTesto 31">
            <a:extLst>
              <a:ext uri="{FF2B5EF4-FFF2-40B4-BE49-F238E27FC236}">
                <a16:creationId xmlns:a16="http://schemas.microsoft.com/office/drawing/2014/main" id="{24F193E5-DCFE-46CF-8372-83089B39C3DB}"/>
              </a:ext>
            </a:extLst>
          </p:cNvPr>
          <p:cNvSpPr txBox="1"/>
          <p:nvPr/>
        </p:nvSpPr>
        <p:spPr>
          <a:xfrm>
            <a:off x="2912013" y="5795972"/>
            <a:ext cx="2884123" cy="369332"/>
          </a:xfrm>
          <a:prstGeom prst="rect">
            <a:avLst/>
          </a:prstGeom>
          <a:noFill/>
        </p:spPr>
        <p:txBody>
          <a:bodyPr wrap="none" rtlCol="0">
            <a:spAutoFit/>
          </a:bodyPr>
          <a:lstStyle/>
          <a:p>
            <a:r>
              <a:rPr lang="it-IT" b="1" dirty="0" err="1">
                <a:latin typeface="Palatino Linotype" panose="02040502050505030304" pitchFamily="18" charset="0"/>
              </a:rPr>
              <a:t>geolimits</a:t>
            </a:r>
            <a:r>
              <a:rPr lang="it-IT" b="1" dirty="0">
                <a:latin typeface="Palatino Linotype" panose="02040502050505030304" pitchFamily="18" charset="0"/>
              </a:rPr>
              <a:t>([10 35],[-60 -30])</a:t>
            </a:r>
          </a:p>
        </p:txBody>
      </p:sp>
      <p:sp>
        <p:nvSpPr>
          <p:cNvPr id="3" name="Segnaposto numero diapositiva 2">
            <a:extLst>
              <a:ext uri="{FF2B5EF4-FFF2-40B4-BE49-F238E27FC236}">
                <a16:creationId xmlns:a16="http://schemas.microsoft.com/office/drawing/2014/main" id="{88C0FA76-8C26-474F-8E07-73B37AD0F0C0}"/>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24</a:t>
            </a:fld>
            <a:endParaRPr lang="it-IT" dirty="0"/>
          </a:p>
        </p:txBody>
      </p:sp>
    </p:spTree>
    <p:extLst>
      <p:ext uri="{BB962C8B-B14F-4D97-AF65-F5344CB8AC3E}">
        <p14:creationId xmlns:p14="http://schemas.microsoft.com/office/powerpoint/2010/main" val="76607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4" grpId="0" animBg="1"/>
      <p:bldP spid="15" grpId="0" animBg="1"/>
      <p:bldP spid="16" grpId="0"/>
      <p:bldP spid="17" grpId="0" animBg="1"/>
      <p:bldP spid="18" grpId="0"/>
      <p:bldP spid="19" grpId="0" animBg="1"/>
      <p:bldP spid="20" grpId="0" animBg="1"/>
      <p:bldP spid="21"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egnaposto data 7">
            <a:extLst>
              <a:ext uri="{FF2B5EF4-FFF2-40B4-BE49-F238E27FC236}">
                <a16:creationId xmlns:a16="http://schemas.microsoft.com/office/drawing/2014/main" id="{01A4EA73-BE62-4440-AA32-E6BE0C76210C}"/>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2" name="Titolo 1"/>
          <p:cNvSpPr>
            <a:spLocks noGrp="1"/>
          </p:cNvSpPr>
          <p:nvPr>
            <p:ph type="ctrTitle"/>
          </p:nvPr>
        </p:nvSpPr>
        <p:spPr>
          <a:xfrm>
            <a:off x="0" y="1"/>
            <a:ext cx="9144000" cy="646332"/>
          </a:xfrm>
        </p:spPr>
        <p:txBody>
          <a:bodyPr>
            <a:normAutofit/>
          </a:bodyPr>
          <a:lstStyle/>
          <a:p>
            <a:r>
              <a:rPr lang="it-IT" sz="3600" b="1" dirty="0" err="1">
                <a:solidFill>
                  <a:srgbClr val="C00000"/>
                </a:solidFill>
                <a:latin typeface="Palatino Linotype" panose="02040502050505030304" pitchFamily="18" charset="0"/>
              </a:rPr>
              <a:t>Plotting</a:t>
            </a:r>
            <a:r>
              <a:rPr lang="it-IT" sz="3600" b="1" dirty="0">
                <a:solidFill>
                  <a:srgbClr val="C00000"/>
                </a:solidFill>
                <a:latin typeface="Palatino Linotype" panose="02040502050505030304" pitchFamily="18" charset="0"/>
              </a:rPr>
              <a:t> data: </a:t>
            </a:r>
            <a:r>
              <a:rPr lang="it-IT" sz="3600" b="1" dirty="0" err="1">
                <a:solidFill>
                  <a:srgbClr val="C00000"/>
                </a:solidFill>
                <a:latin typeface="Palatino Linotype" panose="02040502050505030304" pitchFamily="18" charset="0"/>
              </a:rPr>
              <a:t>NetCDF</a:t>
            </a:r>
            <a:r>
              <a:rPr lang="it-IT" sz="3600" b="1" dirty="0">
                <a:solidFill>
                  <a:srgbClr val="C00000"/>
                </a:solidFill>
                <a:latin typeface="Palatino Linotype" panose="02040502050505030304" pitchFamily="18" charset="0"/>
              </a:rPr>
              <a:t> data format</a:t>
            </a:r>
          </a:p>
        </p:txBody>
      </p:sp>
      <p:sp>
        <p:nvSpPr>
          <p:cNvPr id="12" name="Rettangolo 11">
            <a:extLst>
              <a:ext uri="{FF2B5EF4-FFF2-40B4-BE49-F238E27FC236}">
                <a16:creationId xmlns:a16="http://schemas.microsoft.com/office/drawing/2014/main" id="{9DEC7319-2CCA-4195-ABDB-1D4600904E0C}"/>
              </a:ext>
            </a:extLst>
          </p:cNvPr>
          <p:cNvSpPr/>
          <p:nvPr/>
        </p:nvSpPr>
        <p:spPr>
          <a:xfrm>
            <a:off x="0" y="581779"/>
            <a:ext cx="9144000" cy="830997"/>
          </a:xfrm>
          <a:prstGeom prst="rect">
            <a:avLst/>
          </a:prstGeom>
        </p:spPr>
        <p:txBody>
          <a:bodyPr wrap="square">
            <a:spAutoFit/>
          </a:bodyPr>
          <a:lstStyle/>
          <a:p>
            <a:r>
              <a:rPr lang="it-IT" sz="2400" b="1" dirty="0">
                <a:latin typeface="Palatino Linotype" panose="02040502050505030304" pitchFamily="18" charset="0"/>
              </a:rPr>
              <a:t>Product: </a:t>
            </a:r>
            <a:r>
              <a:rPr lang="it-IT" sz="2400" dirty="0">
                <a:latin typeface="Palatino Linotype" panose="02040502050505030304" pitchFamily="18" charset="0"/>
              </a:rPr>
              <a:t>H20</a:t>
            </a:r>
            <a:r>
              <a:rPr lang="it-IT" sz="2400" b="1" dirty="0">
                <a:latin typeface="Palatino Linotype" panose="02040502050505030304" pitchFamily="18" charset="0"/>
              </a:rPr>
              <a:t>; software: </a:t>
            </a:r>
            <a:r>
              <a:rPr lang="it-IT" sz="2400" dirty="0" err="1">
                <a:latin typeface="Palatino Linotype" panose="02040502050505030304" pitchFamily="18" charset="0"/>
              </a:rPr>
              <a:t>Matlab</a:t>
            </a:r>
            <a:r>
              <a:rPr lang="it-IT" sz="2400" dirty="0">
                <a:latin typeface="Palatino Linotype" panose="02040502050505030304" pitchFamily="18" charset="0"/>
              </a:rPr>
              <a:t>; </a:t>
            </a:r>
            <a:r>
              <a:rPr lang="it-IT" sz="2400" b="1" dirty="0">
                <a:latin typeface="Palatino Linotype" panose="02040502050505030304" pitchFamily="18" charset="0"/>
              </a:rPr>
              <a:t>case study: </a:t>
            </a:r>
            <a:r>
              <a:rPr lang="it-IT" sz="2400" dirty="0">
                <a:latin typeface="Palatino Linotype" panose="02040502050505030304" pitchFamily="18" charset="0"/>
              </a:rPr>
              <a:t>hurricane Lorenzo (</a:t>
            </a:r>
            <a:r>
              <a:rPr lang="it-IT" sz="2400" dirty="0" err="1">
                <a:latin typeface="Palatino Linotype" panose="02040502050505030304" pitchFamily="18" charset="0"/>
              </a:rPr>
              <a:t>September</a:t>
            </a:r>
            <a:r>
              <a:rPr lang="it-IT" sz="2400" dirty="0">
                <a:latin typeface="Palatino Linotype" panose="02040502050505030304" pitchFamily="18" charset="0"/>
              </a:rPr>
              <a:t> 28-29, 2019)</a:t>
            </a:r>
          </a:p>
        </p:txBody>
      </p:sp>
      <p:sp>
        <p:nvSpPr>
          <p:cNvPr id="9" name="CasellaDiTesto 8">
            <a:extLst>
              <a:ext uri="{FF2B5EF4-FFF2-40B4-BE49-F238E27FC236}">
                <a16:creationId xmlns:a16="http://schemas.microsoft.com/office/drawing/2014/main" id="{85F6A6B9-D2BC-4626-8F12-98F19019A83D}"/>
              </a:ext>
            </a:extLst>
          </p:cNvPr>
          <p:cNvSpPr txBox="1"/>
          <p:nvPr/>
        </p:nvSpPr>
        <p:spPr>
          <a:xfrm>
            <a:off x="3455876" y="2430179"/>
            <a:ext cx="2016224" cy="1200329"/>
          </a:xfrm>
          <a:prstGeom prst="rect">
            <a:avLst/>
          </a:prstGeom>
          <a:solidFill>
            <a:srgbClr val="FFC000"/>
          </a:solidFill>
          <a:ln w="38100">
            <a:solidFill>
              <a:srgbClr val="C00000"/>
            </a:solidFill>
          </a:ln>
        </p:spPr>
        <p:txBody>
          <a:bodyPr wrap="square" rtlCol="0">
            <a:spAutoFit/>
          </a:bodyPr>
          <a:lstStyle/>
          <a:p>
            <a:pPr algn="ctr"/>
            <a:r>
              <a:rPr lang="en-US" sz="2400" b="1" dirty="0" err="1">
                <a:latin typeface="Palatino Linotype" panose="02040502050505030304" pitchFamily="18" charset="0"/>
              </a:rPr>
              <a:t>Matlab</a:t>
            </a:r>
            <a:r>
              <a:rPr lang="en-US" sz="2400" b="1" dirty="0">
                <a:latin typeface="Palatino Linotype" panose="02040502050505030304" pitchFamily="18" charset="0"/>
              </a:rPr>
              <a:t> code </a:t>
            </a:r>
          </a:p>
          <a:p>
            <a:r>
              <a:rPr lang="it-IT" sz="2400" i="1" dirty="0">
                <a:latin typeface="Palatino Linotype" panose="02040502050505030304" pitchFamily="18" charset="0"/>
              </a:rPr>
              <a:t>(</a:t>
            </a:r>
            <a:r>
              <a:rPr lang="it-IT" sz="2400" i="1" dirty="0" err="1">
                <a:latin typeface="Palatino Linotype" panose="02040502050505030304" pitchFamily="18" charset="0"/>
              </a:rPr>
              <a:t>ncread</a:t>
            </a:r>
            <a:r>
              <a:rPr lang="it-IT" sz="2400" dirty="0">
                <a:latin typeface="Palatino Linotype" panose="02040502050505030304" pitchFamily="18" charset="0"/>
              </a:rPr>
              <a:t> </a:t>
            </a:r>
            <a:r>
              <a:rPr lang="it-IT" sz="2400" dirty="0" err="1">
                <a:latin typeface="Palatino Linotype" panose="02040502050505030304" pitchFamily="18" charset="0"/>
              </a:rPr>
              <a:t>command</a:t>
            </a:r>
            <a:r>
              <a:rPr lang="it-IT" sz="2400" dirty="0">
                <a:latin typeface="Palatino Linotype" panose="02040502050505030304" pitchFamily="18" charset="0"/>
              </a:rPr>
              <a:t>)</a:t>
            </a:r>
            <a:endParaRPr lang="en-US" sz="2400" dirty="0">
              <a:latin typeface="Palatino Linotype" panose="02040502050505030304" pitchFamily="18" charset="0"/>
            </a:endParaRPr>
          </a:p>
        </p:txBody>
      </p:sp>
      <p:sp>
        <p:nvSpPr>
          <p:cNvPr id="10" name="CasellaDiTesto 9">
            <a:extLst>
              <a:ext uri="{FF2B5EF4-FFF2-40B4-BE49-F238E27FC236}">
                <a16:creationId xmlns:a16="http://schemas.microsoft.com/office/drawing/2014/main" id="{1350CCEC-532A-4BC8-AEF8-31FB7A78692F}"/>
              </a:ext>
            </a:extLst>
          </p:cNvPr>
          <p:cNvSpPr txBox="1"/>
          <p:nvPr/>
        </p:nvSpPr>
        <p:spPr>
          <a:xfrm>
            <a:off x="251520" y="2852936"/>
            <a:ext cx="1944216" cy="461665"/>
          </a:xfrm>
          <a:prstGeom prst="rect">
            <a:avLst/>
          </a:prstGeom>
          <a:noFill/>
        </p:spPr>
        <p:txBody>
          <a:bodyPr wrap="square" rtlCol="0">
            <a:spAutoFit/>
          </a:bodyPr>
          <a:lstStyle/>
          <a:p>
            <a:r>
              <a:rPr lang="en-US" sz="2400" b="1" dirty="0" err="1">
                <a:latin typeface="Palatino Linotype" panose="02040502050505030304" pitchFamily="18" charset="0"/>
              </a:rPr>
              <a:t>NetCDF</a:t>
            </a:r>
            <a:r>
              <a:rPr lang="en-US" sz="2400" b="1" dirty="0">
                <a:latin typeface="Palatino Linotype" panose="02040502050505030304" pitchFamily="18" charset="0"/>
              </a:rPr>
              <a:t> file</a:t>
            </a:r>
            <a:endParaRPr lang="it-IT" sz="2400" dirty="0">
              <a:latin typeface="Palatino Linotype" panose="02040502050505030304" pitchFamily="18" charset="0"/>
            </a:endParaRPr>
          </a:p>
        </p:txBody>
      </p:sp>
      <p:sp>
        <p:nvSpPr>
          <p:cNvPr id="14" name="Freccia a destra 13">
            <a:extLst>
              <a:ext uri="{FF2B5EF4-FFF2-40B4-BE49-F238E27FC236}">
                <a16:creationId xmlns:a16="http://schemas.microsoft.com/office/drawing/2014/main" id="{D76BC9D5-8065-4D4B-9052-5C05D754E202}"/>
              </a:ext>
            </a:extLst>
          </p:cNvPr>
          <p:cNvSpPr/>
          <p:nvPr/>
        </p:nvSpPr>
        <p:spPr>
          <a:xfrm>
            <a:off x="2563202" y="2809643"/>
            <a:ext cx="525208" cy="484632"/>
          </a:xfrm>
          <a:prstGeom prs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Freccia a destra 14">
            <a:extLst>
              <a:ext uri="{FF2B5EF4-FFF2-40B4-BE49-F238E27FC236}">
                <a16:creationId xmlns:a16="http://schemas.microsoft.com/office/drawing/2014/main" id="{066730D0-E2AA-4D03-BF3B-4C2AFEDD3699}"/>
              </a:ext>
            </a:extLst>
          </p:cNvPr>
          <p:cNvSpPr/>
          <p:nvPr/>
        </p:nvSpPr>
        <p:spPr>
          <a:xfrm>
            <a:off x="5839566" y="2790219"/>
            <a:ext cx="525208" cy="484632"/>
          </a:xfrm>
          <a:prstGeom prs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B1FAF270-66DA-47D2-A810-9038423CAE9D}"/>
              </a:ext>
            </a:extLst>
          </p:cNvPr>
          <p:cNvSpPr txBox="1"/>
          <p:nvPr/>
        </p:nvSpPr>
        <p:spPr>
          <a:xfrm>
            <a:off x="6732240" y="2646203"/>
            <a:ext cx="2304256" cy="830997"/>
          </a:xfrm>
          <a:prstGeom prst="rect">
            <a:avLst/>
          </a:prstGeom>
          <a:noFill/>
        </p:spPr>
        <p:txBody>
          <a:bodyPr wrap="square" rtlCol="0">
            <a:spAutoFit/>
          </a:bodyPr>
          <a:lstStyle/>
          <a:p>
            <a:r>
              <a:rPr lang="en-US" sz="2400" b="1" dirty="0">
                <a:latin typeface="Palatino Linotype" panose="02040502050505030304" pitchFamily="18" charset="0"/>
              </a:rPr>
              <a:t>variables </a:t>
            </a:r>
            <a:r>
              <a:rPr lang="en-US" sz="2400" dirty="0">
                <a:latin typeface="Palatino Linotype" panose="02040502050505030304" pitchFamily="18" charset="0"/>
              </a:rPr>
              <a:t>(in the workspace)</a:t>
            </a:r>
            <a:endParaRPr lang="it-IT" sz="2400" dirty="0">
              <a:latin typeface="Palatino Linotype" panose="02040502050505030304" pitchFamily="18" charset="0"/>
            </a:endParaRPr>
          </a:p>
        </p:txBody>
      </p:sp>
      <p:sp>
        <p:nvSpPr>
          <p:cNvPr id="17" name="CasellaDiTesto 16">
            <a:extLst>
              <a:ext uri="{FF2B5EF4-FFF2-40B4-BE49-F238E27FC236}">
                <a16:creationId xmlns:a16="http://schemas.microsoft.com/office/drawing/2014/main" id="{CFCB075E-7F1A-4696-AE56-21B4E3B25703}"/>
              </a:ext>
            </a:extLst>
          </p:cNvPr>
          <p:cNvSpPr txBox="1"/>
          <p:nvPr/>
        </p:nvSpPr>
        <p:spPr>
          <a:xfrm>
            <a:off x="3455876" y="4460919"/>
            <a:ext cx="2016224" cy="1200329"/>
          </a:xfrm>
          <a:prstGeom prst="rect">
            <a:avLst/>
          </a:prstGeom>
          <a:solidFill>
            <a:srgbClr val="FFC000"/>
          </a:solidFill>
          <a:ln w="38100">
            <a:solidFill>
              <a:srgbClr val="C00000"/>
            </a:solidFill>
          </a:ln>
        </p:spPr>
        <p:txBody>
          <a:bodyPr wrap="square" rtlCol="0">
            <a:spAutoFit/>
          </a:bodyPr>
          <a:lstStyle/>
          <a:p>
            <a:pPr algn="ctr"/>
            <a:r>
              <a:rPr lang="en-US" sz="2400" b="1" dirty="0" err="1">
                <a:latin typeface="Palatino Linotype" panose="02040502050505030304" pitchFamily="18" charset="0"/>
              </a:rPr>
              <a:t>Matlab</a:t>
            </a:r>
            <a:r>
              <a:rPr lang="en-US" sz="2400" b="1" dirty="0">
                <a:latin typeface="Palatino Linotype" panose="02040502050505030304" pitchFamily="18" charset="0"/>
              </a:rPr>
              <a:t> code </a:t>
            </a:r>
          </a:p>
          <a:p>
            <a:r>
              <a:rPr lang="it-IT" sz="2400" i="1" dirty="0">
                <a:latin typeface="Palatino Linotype" panose="02040502050505030304" pitchFamily="18" charset="0"/>
              </a:rPr>
              <a:t>(</a:t>
            </a:r>
            <a:r>
              <a:rPr lang="it-IT" sz="2400" i="1" dirty="0" err="1">
                <a:latin typeface="Palatino Linotype" panose="02040502050505030304" pitchFamily="18" charset="0"/>
              </a:rPr>
              <a:t>geoscatter</a:t>
            </a:r>
            <a:r>
              <a:rPr lang="it-IT" sz="2400" dirty="0">
                <a:latin typeface="Palatino Linotype" panose="02040502050505030304" pitchFamily="18" charset="0"/>
              </a:rPr>
              <a:t> </a:t>
            </a:r>
            <a:r>
              <a:rPr lang="it-IT" sz="2400" dirty="0" err="1">
                <a:latin typeface="Palatino Linotype" panose="02040502050505030304" pitchFamily="18" charset="0"/>
              </a:rPr>
              <a:t>function</a:t>
            </a:r>
            <a:r>
              <a:rPr lang="it-IT" sz="2400" dirty="0">
                <a:latin typeface="Palatino Linotype" panose="02040502050505030304" pitchFamily="18" charset="0"/>
              </a:rPr>
              <a:t>)</a:t>
            </a:r>
            <a:endParaRPr lang="en-US" sz="2400" dirty="0">
              <a:latin typeface="Palatino Linotype" panose="02040502050505030304" pitchFamily="18" charset="0"/>
            </a:endParaRPr>
          </a:p>
        </p:txBody>
      </p:sp>
      <p:sp>
        <p:nvSpPr>
          <p:cNvPr id="18" name="CasellaDiTesto 17">
            <a:extLst>
              <a:ext uri="{FF2B5EF4-FFF2-40B4-BE49-F238E27FC236}">
                <a16:creationId xmlns:a16="http://schemas.microsoft.com/office/drawing/2014/main" id="{8FF0BA26-179D-47D4-A718-800411A5CA38}"/>
              </a:ext>
            </a:extLst>
          </p:cNvPr>
          <p:cNvSpPr txBox="1"/>
          <p:nvPr/>
        </p:nvSpPr>
        <p:spPr>
          <a:xfrm>
            <a:off x="251520" y="4509120"/>
            <a:ext cx="1944216" cy="1200329"/>
          </a:xfrm>
          <a:prstGeom prst="rect">
            <a:avLst/>
          </a:prstGeom>
          <a:noFill/>
        </p:spPr>
        <p:txBody>
          <a:bodyPr wrap="square" rtlCol="0">
            <a:spAutoFit/>
          </a:bodyPr>
          <a:lstStyle/>
          <a:p>
            <a:r>
              <a:rPr lang="en-US" sz="2400" b="1" dirty="0">
                <a:latin typeface="Palatino Linotype" panose="02040502050505030304" pitchFamily="18" charset="0"/>
              </a:rPr>
              <a:t>variables </a:t>
            </a:r>
            <a:r>
              <a:rPr lang="en-US" sz="2400" dirty="0">
                <a:latin typeface="Palatino Linotype" panose="02040502050505030304" pitchFamily="18" charset="0"/>
              </a:rPr>
              <a:t>(in the workspace)</a:t>
            </a:r>
            <a:endParaRPr lang="it-IT" sz="2400" dirty="0">
              <a:latin typeface="Palatino Linotype" panose="02040502050505030304" pitchFamily="18" charset="0"/>
            </a:endParaRPr>
          </a:p>
        </p:txBody>
      </p:sp>
      <p:sp>
        <p:nvSpPr>
          <p:cNvPr id="19" name="Freccia a destra 18">
            <a:extLst>
              <a:ext uri="{FF2B5EF4-FFF2-40B4-BE49-F238E27FC236}">
                <a16:creationId xmlns:a16="http://schemas.microsoft.com/office/drawing/2014/main" id="{7B878884-F0E4-4484-B47C-9F59D9B54D70}"/>
              </a:ext>
            </a:extLst>
          </p:cNvPr>
          <p:cNvSpPr/>
          <p:nvPr/>
        </p:nvSpPr>
        <p:spPr>
          <a:xfrm>
            <a:off x="2563202" y="4840383"/>
            <a:ext cx="525208" cy="484632"/>
          </a:xfrm>
          <a:prstGeom prs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Freccia a destra 19">
            <a:extLst>
              <a:ext uri="{FF2B5EF4-FFF2-40B4-BE49-F238E27FC236}">
                <a16:creationId xmlns:a16="http://schemas.microsoft.com/office/drawing/2014/main" id="{678B15DD-EED2-4A78-8389-D2B89791040F}"/>
              </a:ext>
            </a:extLst>
          </p:cNvPr>
          <p:cNvSpPr/>
          <p:nvPr/>
        </p:nvSpPr>
        <p:spPr>
          <a:xfrm>
            <a:off x="5839566" y="4820959"/>
            <a:ext cx="525208" cy="484632"/>
          </a:xfrm>
          <a:prstGeom prst="righ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16D44679-5915-48D7-BCB1-98CB7F754DB1}"/>
              </a:ext>
            </a:extLst>
          </p:cNvPr>
          <p:cNvSpPr txBox="1"/>
          <p:nvPr/>
        </p:nvSpPr>
        <p:spPr>
          <a:xfrm>
            <a:off x="6732240" y="4460919"/>
            <a:ext cx="2304256" cy="1200329"/>
          </a:xfrm>
          <a:prstGeom prst="rect">
            <a:avLst/>
          </a:prstGeom>
          <a:noFill/>
        </p:spPr>
        <p:txBody>
          <a:bodyPr wrap="square" rtlCol="0">
            <a:spAutoFit/>
          </a:bodyPr>
          <a:lstStyle/>
          <a:p>
            <a:r>
              <a:rPr lang="en-US" sz="2400" b="1" dirty="0">
                <a:latin typeface="Palatino Linotype" panose="02040502050505030304" pitchFamily="18" charset="0"/>
              </a:rPr>
              <a:t>images </a:t>
            </a:r>
            <a:r>
              <a:rPr lang="en-US" sz="2400" dirty="0">
                <a:latin typeface="Palatino Linotype" panose="02040502050505030304" pitchFamily="18" charset="0"/>
              </a:rPr>
              <a:t>(save as tiff, jpeg or </a:t>
            </a:r>
            <a:r>
              <a:rPr lang="en-US" sz="2400" dirty="0" err="1">
                <a:latin typeface="Palatino Linotype" panose="02040502050505030304" pitchFamily="18" charset="0"/>
              </a:rPr>
              <a:t>png</a:t>
            </a:r>
            <a:r>
              <a:rPr lang="en-US" sz="2400" dirty="0">
                <a:latin typeface="Palatino Linotype" panose="02040502050505030304" pitchFamily="18" charset="0"/>
              </a:rPr>
              <a:t> formats)</a:t>
            </a:r>
            <a:endParaRPr lang="it-IT" sz="2400" dirty="0">
              <a:latin typeface="Palatino Linotype" panose="02040502050505030304" pitchFamily="18" charset="0"/>
            </a:endParaRPr>
          </a:p>
        </p:txBody>
      </p:sp>
      <p:pic>
        <p:nvPicPr>
          <p:cNvPr id="11" name="Immagine 10">
            <a:extLst>
              <a:ext uri="{FF2B5EF4-FFF2-40B4-BE49-F238E27FC236}">
                <a16:creationId xmlns:a16="http://schemas.microsoft.com/office/drawing/2014/main" id="{E6CEBE39-949A-4BAF-B87D-FF33823C7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79702"/>
            <a:ext cx="9144000" cy="4578298"/>
          </a:xfrm>
          <a:prstGeom prst="rect">
            <a:avLst/>
          </a:prstGeom>
        </p:spPr>
      </p:pic>
      <p:pic>
        <p:nvPicPr>
          <p:cNvPr id="22" name="Immagine 21">
            <a:extLst>
              <a:ext uri="{FF2B5EF4-FFF2-40B4-BE49-F238E27FC236}">
                <a16:creationId xmlns:a16="http://schemas.microsoft.com/office/drawing/2014/main" id="{ECB160FF-871F-40C9-9108-762E4E30F336}"/>
              </a:ext>
            </a:extLst>
          </p:cNvPr>
          <p:cNvPicPr>
            <a:picLocks noChangeAspect="1"/>
          </p:cNvPicPr>
          <p:nvPr/>
        </p:nvPicPr>
        <p:blipFill rotWithShape="1">
          <a:blip r:embed="rId3">
            <a:extLst>
              <a:ext uri="{28A0092B-C50C-407E-A947-70E740481C1C}">
                <a14:useLocalDpi xmlns:a14="http://schemas.microsoft.com/office/drawing/2010/main" val="0"/>
              </a:ext>
            </a:extLst>
          </a:blip>
          <a:srcRect l="4379" r="9215"/>
          <a:stretch/>
        </p:blipFill>
        <p:spPr>
          <a:xfrm>
            <a:off x="4535488" y="1086539"/>
            <a:ext cx="4608512" cy="3998645"/>
          </a:xfrm>
          <a:prstGeom prst="rect">
            <a:avLst/>
          </a:prstGeom>
        </p:spPr>
      </p:pic>
      <p:sp>
        <p:nvSpPr>
          <p:cNvPr id="7" name="CasellaDiTesto 6">
            <a:extLst>
              <a:ext uri="{FF2B5EF4-FFF2-40B4-BE49-F238E27FC236}">
                <a16:creationId xmlns:a16="http://schemas.microsoft.com/office/drawing/2014/main" id="{7B4460DE-F2A0-4AD1-A678-8234A12D56F9}"/>
              </a:ext>
            </a:extLst>
          </p:cNvPr>
          <p:cNvSpPr txBox="1"/>
          <p:nvPr/>
        </p:nvSpPr>
        <p:spPr>
          <a:xfrm>
            <a:off x="2912013" y="5723964"/>
            <a:ext cx="2884123" cy="369332"/>
          </a:xfrm>
          <a:prstGeom prst="rect">
            <a:avLst/>
          </a:prstGeom>
          <a:noFill/>
        </p:spPr>
        <p:txBody>
          <a:bodyPr wrap="none" rtlCol="0">
            <a:spAutoFit/>
          </a:bodyPr>
          <a:lstStyle/>
          <a:p>
            <a:r>
              <a:rPr lang="it-IT" b="1" dirty="0" err="1">
                <a:latin typeface="Palatino Linotype" panose="02040502050505030304" pitchFamily="18" charset="0"/>
              </a:rPr>
              <a:t>geolimits</a:t>
            </a:r>
            <a:r>
              <a:rPr lang="it-IT" b="1" dirty="0">
                <a:latin typeface="Palatino Linotype" panose="02040502050505030304" pitchFamily="18" charset="0"/>
              </a:rPr>
              <a:t>([20 35],[-55 -35])</a:t>
            </a:r>
          </a:p>
        </p:txBody>
      </p:sp>
      <p:pic>
        <p:nvPicPr>
          <p:cNvPr id="26" name="Immagine 25">
            <a:extLst>
              <a:ext uri="{FF2B5EF4-FFF2-40B4-BE49-F238E27FC236}">
                <a16:creationId xmlns:a16="http://schemas.microsoft.com/office/drawing/2014/main" id="{78C61D1C-4D48-4BB1-A8C3-DBD1505A8B46}"/>
              </a:ext>
            </a:extLst>
          </p:cNvPr>
          <p:cNvPicPr>
            <a:picLocks noChangeAspect="1"/>
          </p:cNvPicPr>
          <p:nvPr/>
        </p:nvPicPr>
        <p:blipFill rotWithShape="1">
          <a:blip r:embed="rId4">
            <a:extLst>
              <a:ext uri="{28A0092B-C50C-407E-A947-70E740481C1C}">
                <a14:useLocalDpi xmlns:a14="http://schemas.microsoft.com/office/drawing/2010/main" val="0"/>
              </a:ext>
            </a:extLst>
          </a:blip>
          <a:srcRect l="4097" r="8148"/>
          <a:stretch/>
        </p:blipFill>
        <p:spPr>
          <a:xfrm>
            <a:off x="4508714" y="1645701"/>
            <a:ext cx="4635286" cy="3960000"/>
          </a:xfrm>
          <a:prstGeom prst="rect">
            <a:avLst/>
          </a:prstGeom>
        </p:spPr>
      </p:pic>
      <p:pic>
        <p:nvPicPr>
          <p:cNvPr id="4" name="Immagine 3">
            <a:extLst>
              <a:ext uri="{FF2B5EF4-FFF2-40B4-BE49-F238E27FC236}">
                <a16:creationId xmlns:a16="http://schemas.microsoft.com/office/drawing/2014/main" id="{B0170BF4-8729-4A62-A335-2D2F15C385C4}"/>
              </a:ext>
            </a:extLst>
          </p:cNvPr>
          <p:cNvPicPr>
            <a:picLocks noChangeAspect="1"/>
          </p:cNvPicPr>
          <p:nvPr/>
        </p:nvPicPr>
        <p:blipFill rotWithShape="1">
          <a:blip r:embed="rId5">
            <a:extLst>
              <a:ext uri="{28A0092B-C50C-407E-A947-70E740481C1C}">
                <a14:useLocalDpi xmlns:a14="http://schemas.microsoft.com/office/drawing/2010/main" val="0"/>
              </a:ext>
            </a:extLst>
          </a:blip>
          <a:srcRect l="4097" r="6797"/>
          <a:stretch/>
        </p:blipFill>
        <p:spPr>
          <a:xfrm>
            <a:off x="0" y="1645701"/>
            <a:ext cx="4706598" cy="3960000"/>
          </a:xfrm>
          <a:prstGeom prst="rect">
            <a:avLst/>
          </a:prstGeom>
        </p:spPr>
      </p:pic>
      <p:sp>
        <p:nvSpPr>
          <p:cNvPr id="3" name="Segnaposto numero diapositiva 2">
            <a:extLst>
              <a:ext uri="{FF2B5EF4-FFF2-40B4-BE49-F238E27FC236}">
                <a16:creationId xmlns:a16="http://schemas.microsoft.com/office/drawing/2014/main" id="{331F7A09-6150-4B19-AA54-0307AACDCDA8}"/>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25</a:t>
            </a:fld>
            <a:endParaRPr lang="it-IT" dirty="0"/>
          </a:p>
        </p:txBody>
      </p:sp>
    </p:spTree>
    <p:extLst>
      <p:ext uri="{BB962C8B-B14F-4D97-AF65-F5344CB8AC3E}">
        <p14:creationId xmlns:p14="http://schemas.microsoft.com/office/powerpoint/2010/main" val="341631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4" grpId="0" animBg="1"/>
      <p:bldP spid="15" grpId="0" animBg="1"/>
      <p:bldP spid="16" grpId="0"/>
      <p:bldP spid="17" grpId="0" animBg="1"/>
      <p:bldP spid="18" grpId="0"/>
      <p:bldP spid="19" grpId="0" animBg="1"/>
      <p:bldP spid="20" grpId="0" animBg="1"/>
      <p:bldP spid="21"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Immagine 37" descr="http://meteocentre.com/archive/analyse/2018/10/29/2018102915_eur.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2205144"/>
            <a:ext cx="3610058" cy="2520000"/>
          </a:xfrm>
          <a:prstGeom prst="rect">
            <a:avLst/>
          </a:prstGeom>
          <a:noFill/>
          <a:ln>
            <a:noFill/>
          </a:ln>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6738" y="4840406"/>
            <a:ext cx="2739416" cy="1540922"/>
          </a:xfrm>
          <a:prstGeom prst="rect">
            <a:avLst/>
          </a:prstGeom>
        </p:spPr>
      </p:pic>
      <p:pic>
        <p:nvPicPr>
          <p:cNvPr id="5" name="Immagine 4"/>
          <p:cNvPicPr>
            <a:picLocks noChangeAspect="1"/>
          </p:cNvPicPr>
          <p:nvPr/>
        </p:nvPicPr>
        <p:blipFill rotWithShape="1">
          <a:blip r:embed="rId5" cstate="print">
            <a:extLst>
              <a:ext uri="{28A0092B-C50C-407E-A947-70E740481C1C}">
                <a14:useLocalDpi xmlns:a14="http://schemas.microsoft.com/office/drawing/2010/main" val="0"/>
              </a:ext>
            </a:extLst>
          </a:blip>
          <a:srcRect r="24224"/>
          <a:stretch/>
        </p:blipFill>
        <p:spPr>
          <a:xfrm>
            <a:off x="89987" y="4938202"/>
            <a:ext cx="2039414" cy="1443126"/>
          </a:xfrm>
          <a:prstGeom prst="rect">
            <a:avLst/>
          </a:prstGeom>
        </p:spPr>
      </p:pic>
      <p:sp>
        <p:nvSpPr>
          <p:cNvPr id="22" name="Segnaposto numero diapositiva 21"/>
          <p:cNvSpPr>
            <a:spLocks noGrp="1"/>
          </p:cNvSpPr>
          <p:nvPr>
            <p:ph type="sldNum" sz="quarter" idx="12"/>
          </p:nvPr>
        </p:nvSpPr>
        <p:spPr>
          <a:xfrm>
            <a:off x="7010400" y="6492875"/>
            <a:ext cx="2133600" cy="365125"/>
          </a:xfrm>
        </p:spPr>
        <p:txBody>
          <a:bodyPr/>
          <a:lstStyle/>
          <a:p>
            <a:fld id="{CCBDE56F-9D0D-4719-992B-E944503F312C}" type="slidenum">
              <a:rPr lang="it-IT" smtClean="0"/>
              <a:t>26</a:t>
            </a:fld>
            <a:endParaRPr lang="it-IT" dirty="0"/>
          </a:p>
        </p:txBody>
      </p:sp>
      <p:pic>
        <p:nvPicPr>
          <p:cNvPr id="11" name="Immagin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60117" y="4907053"/>
            <a:ext cx="3523764" cy="1474275"/>
          </a:xfrm>
          <a:prstGeom prst="rect">
            <a:avLst/>
          </a:prstGeom>
        </p:spPr>
      </p:pic>
      <p:sp>
        <p:nvSpPr>
          <p:cNvPr id="17" name="Rettangolo 16"/>
          <p:cNvSpPr/>
          <p:nvPr/>
        </p:nvSpPr>
        <p:spPr>
          <a:xfrm>
            <a:off x="6228184" y="5642664"/>
            <a:ext cx="2887620" cy="738664"/>
          </a:xfrm>
          <a:prstGeom prst="rect">
            <a:avLst/>
          </a:prstGeom>
        </p:spPr>
        <p:txBody>
          <a:bodyPr wrap="square">
            <a:spAutoFit/>
          </a:bodyPr>
          <a:lstStyle/>
          <a:p>
            <a:r>
              <a:rPr lang="en-US" sz="1400" b="1" u="sng" dirty="0">
                <a:solidFill>
                  <a:srgbClr val="92D050"/>
                </a:solidFill>
                <a:latin typeface="Palatino Linotype" panose="02040502050505030304" pitchFamily="18" charset="0"/>
              </a:rPr>
              <a:t>North-eastern Alps</a:t>
            </a:r>
            <a:r>
              <a:rPr lang="en-US" sz="1400" b="1" dirty="0">
                <a:solidFill>
                  <a:srgbClr val="92D050"/>
                </a:solidFill>
                <a:latin typeface="Palatino Linotype" panose="02040502050505030304" pitchFamily="18" charset="0"/>
              </a:rPr>
              <a:t>: violent wind storm (11 million trees broken or uprooted) </a:t>
            </a:r>
            <a:endParaRPr lang="it-IT" sz="1400" b="1" dirty="0">
              <a:solidFill>
                <a:srgbClr val="92D050"/>
              </a:solidFill>
              <a:latin typeface="Palatino Linotype" panose="02040502050505030304" pitchFamily="18" charset="0"/>
            </a:endParaRPr>
          </a:p>
        </p:txBody>
      </p:sp>
      <p:sp>
        <p:nvSpPr>
          <p:cNvPr id="29" name="Rettangolo 28"/>
          <p:cNvSpPr/>
          <p:nvPr/>
        </p:nvSpPr>
        <p:spPr>
          <a:xfrm>
            <a:off x="1" y="764704"/>
            <a:ext cx="9144000" cy="1200329"/>
          </a:xfrm>
          <a:prstGeom prst="rect">
            <a:avLst/>
          </a:prstGeom>
        </p:spPr>
        <p:txBody>
          <a:bodyPr wrap="square">
            <a:spAutoFit/>
          </a:bodyPr>
          <a:lstStyle/>
          <a:p>
            <a:pPr algn="just"/>
            <a:r>
              <a:rPr lang="en-US" b="1" dirty="0">
                <a:latin typeface="Palatino Linotype" panose="02040502050505030304" pitchFamily="18" charset="0"/>
              </a:rPr>
              <a:t>Between 27-29 October 2018 a typical autumn synoptic pattern over the western Mediterranean was responsible for one of the most severe weather events over Italy in the last century (over 250 mm in 24 hours, over 600 mm in 72 hours) were registered in several locations.</a:t>
            </a:r>
          </a:p>
        </p:txBody>
      </p:sp>
      <p:sp>
        <p:nvSpPr>
          <p:cNvPr id="41" name="CasellaDiTesto 40"/>
          <p:cNvSpPr txBox="1"/>
          <p:nvPr/>
        </p:nvSpPr>
        <p:spPr>
          <a:xfrm>
            <a:off x="35496" y="5858108"/>
            <a:ext cx="1624163" cy="523220"/>
          </a:xfrm>
          <a:prstGeom prst="rect">
            <a:avLst/>
          </a:prstGeom>
          <a:noFill/>
        </p:spPr>
        <p:txBody>
          <a:bodyPr wrap="none" rtlCol="0">
            <a:spAutoFit/>
          </a:bodyPr>
          <a:lstStyle/>
          <a:p>
            <a:r>
              <a:rPr lang="it-IT" sz="1400" b="1" dirty="0">
                <a:solidFill>
                  <a:srgbClr val="92D050"/>
                </a:solidFill>
                <a:latin typeface="Palatino Linotype" panose="02040502050505030304" pitchFamily="18" charset="0"/>
              </a:rPr>
              <a:t>Rapallo (Liguria):</a:t>
            </a:r>
          </a:p>
          <a:p>
            <a:r>
              <a:rPr lang="it-IT" sz="1400" b="1" dirty="0" err="1">
                <a:solidFill>
                  <a:srgbClr val="92D050"/>
                </a:solidFill>
                <a:latin typeface="Palatino Linotype" panose="02040502050505030304" pitchFamily="18" charset="0"/>
              </a:rPr>
              <a:t>storm</a:t>
            </a:r>
            <a:r>
              <a:rPr lang="it-IT" sz="1400" b="1" dirty="0">
                <a:solidFill>
                  <a:srgbClr val="92D050"/>
                </a:solidFill>
                <a:latin typeface="Palatino Linotype" panose="02040502050505030304" pitchFamily="18" charset="0"/>
              </a:rPr>
              <a:t> </a:t>
            </a:r>
            <a:r>
              <a:rPr lang="it-IT" sz="1400" b="1" dirty="0" err="1">
                <a:solidFill>
                  <a:srgbClr val="92D050"/>
                </a:solidFill>
                <a:latin typeface="Palatino Linotype" panose="02040502050505030304" pitchFamily="18" charset="0"/>
              </a:rPr>
              <a:t>surge</a:t>
            </a:r>
            <a:endParaRPr lang="it-IT" sz="1400" b="1" dirty="0">
              <a:solidFill>
                <a:srgbClr val="92D050"/>
              </a:solidFill>
              <a:latin typeface="Palatino Linotype" panose="02040502050505030304" pitchFamily="18" charset="0"/>
            </a:endParaRPr>
          </a:p>
        </p:txBody>
      </p:sp>
      <p:pic>
        <p:nvPicPr>
          <p:cNvPr id="35" name="Immagine 34"/>
          <p:cNvPicPr>
            <a:picLocks noChangeAspect="1"/>
          </p:cNvPicPr>
          <p:nvPr/>
        </p:nvPicPr>
        <p:blipFill rotWithShape="1">
          <a:blip r:embed="rId7"/>
          <a:srcRect l="50912" t="50448" r="2866"/>
          <a:stretch/>
        </p:blipFill>
        <p:spPr>
          <a:xfrm>
            <a:off x="2370411" y="2205144"/>
            <a:ext cx="3107035" cy="2520000"/>
          </a:xfrm>
          <a:prstGeom prst="rect">
            <a:avLst/>
          </a:prstGeom>
        </p:spPr>
      </p:pic>
      <p:sp>
        <p:nvSpPr>
          <p:cNvPr id="39" name="CasellaDiTesto 38"/>
          <p:cNvSpPr txBox="1"/>
          <p:nvPr/>
        </p:nvSpPr>
        <p:spPr>
          <a:xfrm>
            <a:off x="0" y="2276872"/>
            <a:ext cx="2339752" cy="2308324"/>
          </a:xfrm>
          <a:prstGeom prst="rect">
            <a:avLst/>
          </a:prstGeom>
          <a:noFill/>
        </p:spPr>
        <p:txBody>
          <a:bodyPr wrap="square" rtlCol="0">
            <a:spAutoFit/>
          </a:bodyPr>
          <a:lstStyle/>
          <a:p>
            <a:pPr algn="just"/>
            <a:r>
              <a:rPr lang="en-US" b="1" dirty="0">
                <a:latin typeface="Palatino Linotype" panose="02040502050505030304" pitchFamily="18" charset="0"/>
              </a:rPr>
              <a:t>Deep, slow moving upper level trough, and deep cyclone, MSLP around 978 </a:t>
            </a:r>
            <a:r>
              <a:rPr lang="en-US" b="1" dirty="0" err="1">
                <a:latin typeface="Palatino Linotype" panose="02040502050505030304" pitchFamily="18" charset="0"/>
              </a:rPr>
              <a:t>hPa</a:t>
            </a:r>
            <a:r>
              <a:rPr lang="en-US" b="1" dirty="0">
                <a:latin typeface="Palatino Linotype" panose="02040502050505030304" pitchFamily="18" charset="0"/>
              </a:rPr>
              <a:t>, localized for over 24 hours in the N Tyrrhenian Sea reaching NW Italy</a:t>
            </a:r>
          </a:p>
        </p:txBody>
      </p:sp>
      <p:sp>
        <p:nvSpPr>
          <p:cNvPr id="10" name="CasellaDiTesto 9"/>
          <p:cNvSpPr txBox="1"/>
          <p:nvPr/>
        </p:nvSpPr>
        <p:spPr>
          <a:xfrm>
            <a:off x="7092280" y="1916832"/>
            <a:ext cx="2016224" cy="338554"/>
          </a:xfrm>
          <a:prstGeom prst="rect">
            <a:avLst/>
          </a:prstGeom>
          <a:noFill/>
        </p:spPr>
        <p:txBody>
          <a:bodyPr wrap="square" rtlCol="0">
            <a:spAutoFit/>
          </a:bodyPr>
          <a:lstStyle/>
          <a:p>
            <a:pPr algn="r"/>
            <a:r>
              <a:rPr lang="it-IT" sz="1600" b="1" u="sng" dirty="0">
                <a:latin typeface="Palatino Linotype" panose="02040502050505030304" pitchFamily="18" charset="0"/>
              </a:rPr>
              <a:t>2018/10/29 1400UTC</a:t>
            </a:r>
          </a:p>
        </p:txBody>
      </p:sp>
      <p:sp>
        <p:nvSpPr>
          <p:cNvPr id="34" name="Titolo 1"/>
          <p:cNvSpPr txBox="1">
            <a:spLocks/>
          </p:cNvSpPr>
          <p:nvPr/>
        </p:nvSpPr>
        <p:spPr>
          <a:xfrm>
            <a:off x="0" y="1"/>
            <a:ext cx="9144000" cy="64633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it-IT" sz="3600" b="1" dirty="0" err="1">
                <a:solidFill>
                  <a:srgbClr val="C00000"/>
                </a:solidFill>
                <a:latin typeface="Palatino Linotype" panose="02040502050505030304" pitchFamily="18" charset="0"/>
              </a:rPr>
              <a:t>October</a:t>
            </a:r>
            <a:r>
              <a:rPr lang="it-IT" sz="3600" b="1" dirty="0">
                <a:solidFill>
                  <a:srgbClr val="C00000"/>
                </a:solidFill>
                <a:latin typeface="Palatino Linotype" panose="02040502050505030304" pitchFamily="18" charset="0"/>
              </a:rPr>
              <a:t>, 27-29 2018 event in </a:t>
            </a:r>
            <a:r>
              <a:rPr lang="it-IT" sz="3600" b="1" dirty="0" err="1">
                <a:solidFill>
                  <a:srgbClr val="C00000"/>
                </a:solidFill>
                <a:latin typeface="Palatino Linotype" panose="02040502050505030304" pitchFamily="18" charset="0"/>
              </a:rPr>
              <a:t>Italy</a:t>
            </a:r>
            <a:endParaRPr lang="it-IT" sz="3600" b="1" dirty="0">
              <a:solidFill>
                <a:srgbClr val="C00000"/>
              </a:solidFill>
              <a:latin typeface="Palatino Linotype" panose="02040502050505030304" pitchFamily="18" charset="0"/>
            </a:endParaRPr>
          </a:p>
        </p:txBody>
      </p:sp>
      <p:sp>
        <p:nvSpPr>
          <p:cNvPr id="30" name="Rettangolo 29">
            <a:extLst>
              <a:ext uri="{FF2B5EF4-FFF2-40B4-BE49-F238E27FC236}">
                <a16:creationId xmlns:a16="http://schemas.microsoft.com/office/drawing/2014/main" id="{4DBD71C5-F2BE-4E0D-99FF-AE7286C85C86}"/>
              </a:ext>
            </a:extLst>
          </p:cNvPr>
          <p:cNvSpPr/>
          <p:nvPr/>
        </p:nvSpPr>
        <p:spPr>
          <a:xfrm>
            <a:off x="2411760" y="5661248"/>
            <a:ext cx="2520280" cy="738664"/>
          </a:xfrm>
          <a:prstGeom prst="rect">
            <a:avLst/>
          </a:prstGeom>
        </p:spPr>
        <p:txBody>
          <a:bodyPr wrap="square">
            <a:spAutoFit/>
          </a:bodyPr>
          <a:lstStyle/>
          <a:p>
            <a:r>
              <a:rPr lang="en-US" sz="1400" b="1" u="sng" dirty="0" err="1">
                <a:solidFill>
                  <a:srgbClr val="92D050"/>
                </a:solidFill>
                <a:latin typeface="Palatino Linotype" panose="02040502050505030304" pitchFamily="18" charset="0"/>
              </a:rPr>
              <a:t>Pontremoli</a:t>
            </a:r>
            <a:r>
              <a:rPr lang="en-US" sz="1400" b="1" u="sng" dirty="0">
                <a:solidFill>
                  <a:srgbClr val="92D050"/>
                </a:solidFill>
                <a:latin typeface="Palatino Linotype" panose="02040502050505030304" pitchFamily="18" charset="0"/>
              </a:rPr>
              <a:t> (Tuscany)</a:t>
            </a:r>
            <a:r>
              <a:rPr lang="en-US" sz="1400" b="1" dirty="0">
                <a:solidFill>
                  <a:srgbClr val="92D050"/>
                </a:solidFill>
                <a:latin typeface="Palatino Linotype" panose="02040502050505030304" pitchFamily="18" charset="0"/>
              </a:rPr>
              <a:t>: floods due to severe thunderstorms</a:t>
            </a:r>
            <a:endParaRPr lang="it-IT" sz="1400" b="1" dirty="0">
              <a:solidFill>
                <a:srgbClr val="92D050"/>
              </a:solidFill>
              <a:latin typeface="Palatino Linotype" panose="02040502050505030304" pitchFamily="18" charset="0"/>
            </a:endParaRPr>
          </a:p>
        </p:txBody>
      </p:sp>
      <p:sp>
        <p:nvSpPr>
          <p:cNvPr id="16" name="Segnaposto data 7">
            <a:extLst>
              <a:ext uri="{FF2B5EF4-FFF2-40B4-BE49-F238E27FC236}">
                <a16:creationId xmlns:a16="http://schemas.microsoft.com/office/drawing/2014/main" id="{FC565088-AFE5-4F28-8AC1-5B5C83B5482D}"/>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Tree>
    <p:extLst>
      <p:ext uri="{BB962C8B-B14F-4D97-AF65-F5344CB8AC3E}">
        <p14:creationId xmlns:p14="http://schemas.microsoft.com/office/powerpoint/2010/main" val="3705480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ella 5"/>
          <p:cNvGraphicFramePr>
            <a:graphicFrameLocks noGrp="1"/>
          </p:cNvGraphicFramePr>
          <p:nvPr>
            <p:extLst>
              <p:ext uri="{D42A27DB-BD31-4B8C-83A1-F6EECF244321}">
                <p14:modId xmlns:p14="http://schemas.microsoft.com/office/powerpoint/2010/main" val="3068051638"/>
              </p:ext>
            </p:extLst>
          </p:nvPr>
        </p:nvGraphicFramePr>
        <p:xfrm>
          <a:off x="0" y="404664"/>
          <a:ext cx="9143999" cy="6168050"/>
        </p:xfrm>
        <a:graphic>
          <a:graphicData uri="http://schemas.openxmlformats.org/drawingml/2006/table">
            <a:tbl>
              <a:tblPr/>
              <a:tblGrid>
                <a:gridCol w="1403648">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584176">
                  <a:extLst>
                    <a:ext uri="{9D8B030D-6E8A-4147-A177-3AD203B41FA5}">
                      <a16:colId xmlns:a16="http://schemas.microsoft.com/office/drawing/2014/main" val="20002"/>
                    </a:ext>
                  </a:extLst>
                </a:gridCol>
                <a:gridCol w="1440160">
                  <a:extLst>
                    <a:ext uri="{9D8B030D-6E8A-4147-A177-3AD203B41FA5}">
                      <a16:colId xmlns:a16="http://schemas.microsoft.com/office/drawing/2014/main" val="20003"/>
                    </a:ext>
                  </a:extLst>
                </a:gridCol>
                <a:gridCol w="1368152">
                  <a:extLst>
                    <a:ext uri="{9D8B030D-6E8A-4147-A177-3AD203B41FA5}">
                      <a16:colId xmlns:a16="http://schemas.microsoft.com/office/drawing/2014/main" val="20004"/>
                    </a:ext>
                  </a:extLst>
                </a:gridCol>
                <a:gridCol w="1296144">
                  <a:extLst>
                    <a:ext uri="{9D8B030D-6E8A-4147-A177-3AD203B41FA5}">
                      <a16:colId xmlns:a16="http://schemas.microsoft.com/office/drawing/2014/main" val="20005"/>
                    </a:ext>
                  </a:extLst>
                </a:gridCol>
                <a:gridCol w="611559">
                  <a:extLst>
                    <a:ext uri="{9D8B030D-6E8A-4147-A177-3AD203B41FA5}">
                      <a16:colId xmlns:a16="http://schemas.microsoft.com/office/drawing/2014/main" val="20006"/>
                    </a:ext>
                  </a:extLst>
                </a:gridCol>
              </a:tblGrid>
              <a:tr h="216242">
                <a:tc>
                  <a:txBody>
                    <a:bodyPr/>
                    <a:lstStyle/>
                    <a:p>
                      <a:pPr algn="ctr" fontAlgn="b"/>
                      <a:r>
                        <a:rPr lang="it-IT" sz="1600" b="1" i="0" u="none" strike="noStrike" dirty="0">
                          <a:solidFill>
                            <a:schemeClr val="bg1"/>
                          </a:solidFill>
                          <a:effectLst/>
                          <a:latin typeface="Palatino Linotype" panose="02040502050505030304" pitchFamily="18" charset="0"/>
                        </a:rPr>
                        <a:t>Time (UTC)</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fontAlgn="b"/>
                      <a:r>
                        <a:rPr lang="it-IT" sz="1600" b="1" i="0" u="none" strike="noStrike" dirty="0">
                          <a:solidFill>
                            <a:schemeClr val="bg1"/>
                          </a:solidFill>
                          <a:effectLst/>
                          <a:latin typeface="Palatino Linotype" panose="02040502050505030304" pitchFamily="18" charset="0"/>
                        </a:rPr>
                        <a:t>GMI -&gt; H20</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fontAlgn="b"/>
                      <a:r>
                        <a:rPr lang="it-IT" sz="1600" b="1" i="0" u="none" strike="noStrike" dirty="0">
                          <a:solidFill>
                            <a:schemeClr val="bg1"/>
                          </a:solidFill>
                          <a:effectLst/>
                          <a:latin typeface="Palatino Linotype" panose="02040502050505030304" pitchFamily="18" charset="0"/>
                        </a:rPr>
                        <a:t>SSMIS -&gt; H01</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fontAlgn="b"/>
                      <a:r>
                        <a:rPr lang="it-IT" sz="1600" b="1" i="0" u="none" strike="noStrike" dirty="0">
                          <a:solidFill>
                            <a:schemeClr val="bg1"/>
                          </a:solidFill>
                          <a:effectLst/>
                          <a:latin typeface="Palatino Linotype" panose="02040502050505030304" pitchFamily="18" charset="0"/>
                        </a:rPr>
                        <a:t>AMSR2 -&gt; H17</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fontAlgn="b"/>
                      <a:r>
                        <a:rPr lang="it-IT" sz="1600" b="1" i="0" u="none" strike="noStrike" dirty="0">
                          <a:solidFill>
                            <a:schemeClr val="bg1"/>
                          </a:solidFill>
                          <a:effectLst/>
                          <a:latin typeface="Palatino Linotype" panose="02040502050505030304" pitchFamily="18" charset="0"/>
                        </a:rPr>
                        <a:t>MHS -&gt; H02B</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fontAlgn="b"/>
                      <a:r>
                        <a:rPr lang="it-IT" sz="1600" b="1" i="0" u="none" strike="noStrike" dirty="0">
                          <a:solidFill>
                            <a:schemeClr val="bg1"/>
                          </a:solidFill>
                          <a:effectLst/>
                          <a:latin typeface="Palatino Linotype" panose="02040502050505030304" pitchFamily="18" charset="0"/>
                        </a:rPr>
                        <a:t>ATMS -&gt; H18</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pPr algn="ctr" fontAlgn="b"/>
                      <a:r>
                        <a:rPr lang="it-IT" sz="1600" b="1" i="0" u="none" strike="noStrike" dirty="0" err="1">
                          <a:solidFill>
                            <a:schemeClr val="bg1"/>
                          </a:solidFill>
                          <a:effectLst/>
                          <a:latin typeface="Palatino Linotype" panose="02040502050505030304" pitchFamily="18" charset="0"/>
                        </a:rPr>
                        <a:t>All</a:t>
                      </a:r>
                      <a:endParaRPr lang="it-IT" sz="1600" b="1" i="0" u="none" strike="noStrike" dirty="0">
                        <a:solidFill>
                          <a:schemeClr val="bg1"/>
                        </a:solidFill>
                        <a:effectLst/>
                        <a:latin typeface="Palatino Linotype" panose="02040502050505030304" pitchFamily="18" charset="0"/>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185762">
                <a:tc>
                  <a:txBody>
                    <a:bodyPr/>
                    <a:lstStyle/>
                    <a:p>
                      <a:pPr algn="ctr" fontAlgn="b"/>
                      <a:r>
                        <a:rPr lang="mr-IN" sz="1600" b="0" i="0" u="none" strike="noStrike" dirty="0">
                          <a:solidFill>
                            <a:srgbClr val="000000"/>
                          </a:solidFill>
                          <a:effectLst/>
                          <a:latin typeface="Palatino Linotype" panose="02040502050505030304" pitchFamily="18" charset="0"/>
                          <a:cs typeface="Arial"/>
                        </a:rPr>
                        <a:t> </a:t>
                      </a:r>
                      <a:r>
                        <a:rPr lang="it-IT" sz="1600" b="0" i="0" u="none" strike="noStrike" dirty="0">
                          <a:solidFill>
                            <a:srgbClr val="000000"/>
                          </a:solidFill>
                          <a:effectLst/>
                          <a:latin typeface="Palatino Linotype" panose="02040502050505030304" pitchFamily="18" charset="0"/>
                          <a:cs typeface="Arial"/>
                        </a:rPr>
                        <a:t>00:00 -&gt; 01:00</a:t>
                      </a:r>
                      <a:r>
                        <a:rPr lang="mr-IN" sz="1600" b="0" i="0" u="none" strike="noStrike" dirty="0">
                          <a:solidFill>
                            <a:srgbClr val="000000"/>
                          </a:solidFill>
                          <a:effectLst/>
                          <a:latin typeface="Palatino Linotype" panose="02040502050505030304" pitchFamily="18" charset="0"/>
                          <a:cs typeface="Arial"/>
                        </a:rPr>
                        <a:t> </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X</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1</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r h="185762">
                <a:tc>
                  <a:txBody>
                    <a:bodyPr/>
                    <a:lstStyle/>
                    <a:p>
                      <a:pPr algn="ctr" fontAlgn="b"/>
                      <a:r>
                        <a:rPr lang="it-IT" sz="1600" b="0" i="0" u="none" strike="noStrike" dirty="0">
                          <a:solidFill>
                            <a:srgbClr val="000000"/>
                          </a:solidFill>
                          <a:effectLst/>
                          <a:latin typeface="Palatino Linotype" panose="02040502050505030304" pitchFamily="18" charset="0"/>
                          <a:cs typeface="Arial"/>
                        </a:rPr>
                        <a:t> 01:00 -&gt; 02:00</a:t>
                      </a:r>
                      <a:r>
                        <a:rPr lang="mr-IN" sz="1600" b="0" i="0" u="none" strike="noStrike" dirty="0">
                          <a:solidFill>
                            <a:srgbClr val="000000"/>
                          </a:solidFill>
                          <a:effectLst/>
                          <a:latin typeface="Palatino Linotype" panose="02040502050505030304" pitchFamily="18" charset="0"/>
                          <a:cs typeface="Arial"/>
                        </a:rPr>
                        <a:t> </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X</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1</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185762">
                <a:tc>
                  <a:txBody>
                    <a:bodyPr/>
                    <a:lstStyle/>
                    <a:p>
                      <a:pPr algn="ctr" fontAlgn="b"/>
                      <a:r>
                        <a:rPr lang="mr-IN" sz="1600" b="0" i="0" u="none" strike="noStrike" dirty="0">
                          <a:solidFill>
                            <a:srgbClr val="000000"/>
                          </a:solidFill>
                          <a:effectLst/>
                          <a:latin typeface="Palatino Linotype" panose="02040502050505030304" pitchFamily="18" charset="0"/>
                          <a:cs typeface="Arial"/>
                        </a:rPr>
                        <a:t> </a:t>
                      </a:r>
                      <a:r>
                        <a:rPr lang="it-IT" sz="1600" b="0" i="0" u="none" strike="noStrike" dirty="0">
                          <a:solidFill>
                            <a:srgbClr val="000000"/>
                          </a:solidFill>
                          <a:effectLst/>
                          <a:latin typeface="Palatino Linotype" panose="02040502050505030304" pitchFamily="18" charset="0"/>
                          <a:cs typeface="Arial"/>
                        </a:rPr>
                        <a:t>02:00 -&gt; 03:00</a:t>
                      </a:r>
                      <a:r>
                        <a:rPr lang="mr-IN" sz="1600" b="0" i="0" u="none" strike="noStrike" dirty="0">
                          <a:solidFill>
                            <a:srgbClr val="000000"/>
                          </a:solidFill>
                          <a:effectLst/>
                          <a:latin typeface="Palatino Linotype" panose="02040502050505030304" pitchFamily="18" charset="0"/>
                          <a:cs typeface="Arial"/>
                        </a:rPr>
                        <a:t> </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0</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185762">
                <a:tc>
                  <a:txBody>
                    <a:bodyPr/>
                    <a:lstStyle/>
                    <a:p>
                      <a:pPr algn="ctr" fontAlgn="b"/>
                      <a:r>
                        <a:rPr lang="mr-IN" sz="1600" b="0" i="0" u="none" strike="noStrike" dirty="0">
                          <a:solidFill>
                            <a:srgbClr val="000000"/>
                          </a:solidFill>
                          <a:effectLst/>
                          <a:latin typeface="Palatino Linotype" panose="02040502050505030304" pitchFamily="18" charset="0"/>
                          <a:cs typeface="Arial"/>
                        </a:rPr>
                        <a:t> </a:t>
                      </a:r>
                      <a:r>
                        <a:rPr lang="it-IT" sz="1600" b="0" i="0" u="none" strike="noStrike" dirty="0">
                          <a:solidFill>
                            <a:srgbClr val="000000"/>
                          </a:solidFill>
                          <a:effectLst/>
                          <a:latin typeface="Palatino Linotype" panose="02040502050505030304" pitchFamily="18" charset="0"/>
                          <a:cs typeface="Arial"/>
                        </a:rPr>
                        <a:t>03:00 -&gt; 04:00</a:t>
                      </a:r>
                      <a:r>
                        <a:rPr lang="mr-IN" sz="1600" b="0" i="0" u="none" strike="noStrike" dirty="0">
                          <a:solidFill>
                            <a:srgbClr val="000000"/>
                          </a:solidFill>
                          <a:effectLst/>
                          <a:latin typeface="Palatino Linotype" panose="02040502050505030304" pitchFamily="18" charset="0"/>
                          <a:cs typeface="Arial"/>
                        </a:rPr>
                        <a:t> </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X</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1</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4"/>
                  </a:ext>
                </a:extLst>
              </a:tr>
              <a:tr h="185762">
                <a:tc>
                  <a:txBody>
                    <a:bodyPr/>
                    <a:lstStyle/>
                    <a:p>
                      <a:pPr algn="ctr" fontAlgn="b"/>
                      <a:r>
                        <a:rPr lang="it-IT" sz="1600" b="0" i="0" u="none" strike="noStrike" dirty="0">
                          <a:solidFill>
                            <a:srgbClr val="000000"/>
                          </a:solidFill>
                          <a:effectLst/>
                          <a:latin typeface="Palatino Linotype" panose="02040502050505030304" pitchFamily="18" charset="0"/>
                          <a:cs typeface="Arial"/>
                        </a:rPr>
                        <a:t>04:00 -&gt; 05:00</a:t>
                      </a:r>
                      <a:endParaRPr lang="mr-IN" sz="1600" b="0" i="0" u="none" strike="noStrike"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XX</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2</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0005"/>
                  </a:ext>
                </a:extLst>
              </a:tr>
              <a:tr h="185762">
                <a:tc>
                  <a:txBody>
                    <a:bodyPr/>
                    <a:lstStyle/>
                    <a:p>
                      <a:pPr algn="ctr" fontAlgn="b"/>
                      <a:r>
                        <a:rPr lang="mr-IN" sz="1600" b="0" i="0" u="none" strike="noStrike" dirty="0">
                          <a:solidFill>
                            <a:srgbClr val="000000"/>
                          </a:solidFill>
                          <a:effectLst/>
                          <a:latin typeface="Palatino Linotype" panose="02040502050505030304" pitchFamily="18" charset="0"/>
                          <a:cs typeface="Arial"/>
                        </a:rPr>
                        <a:t> </a:t>
                      </a:r>
                      <a:r>
                        <a:rPr lang="it-IT" sz="1600" b="0" i="0" u="none" strike="noStrike" dirty="0">
                          <a:solidFill>
                            <a:srgbClr val="000000"/>
                          </a:solidFill>
                          <a:effectLst/>
                          <a:latin typeface="Palatino Linotype" panose="02040502050505030304" pitchFamily="18" charset="0"/>
                          <a:cs typeface="Arial"/>
                        </a:rPr>
                        <a:t>05:00 -&gt; 06:00</a:t>
                      </a:r>
                      <a:r>
                        <a:rPr lang="mr-IN" sz="1600" b="0" i="0" u="none" strike="noStrike" dirty="0">
                          <a:solidFill>
                            <a:srgbClr val="000000"/>
                          </a:solidFill>
                          <a:effectLst/>
                          <a:latin typeface="Palatino Linotype" panose="02040502050505030304" pitchFamily="18" charset="0"/>
                          <a:cs typeface="Arial"/>
                        </a:rPr>
                        <a:t> </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X</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1</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6"/>
                  </a:ext>
                </a:extLst>
              </a:tr>
              <a:tr h="185762">
                <a:tc>
                  <a:txBody>
                    <a:bodyPr/>
                    <a:lstStyle/>
                    <a:p>
                      <a:pPr algn="ctr" fontAlgn="b"/>
                      <a:r>
                        <a:rPr lang="mr-IN" sz="1600" b="0" i="0" u="none" strike="noStrike" dirty="0">
                          <a:solidFill>
                            <a:srgbClr val="000000"/>
                          </a:solidFill>
                          <a:effectLst/>
                          <a:latin typeface="Palatino Linotype" panose="02040502050505030304" pitchFamily="18" charset="0"/>
                          <a:cs typeface="Arial"/>
                        </a:rPr>
                        <a:t> </a:t>
                      </a:r>
                      <a:r>
                        <a:rPr lang="it-IT" sz="1600" b="0" i="0" u="none" strike="noStrike" dirty="0">
                          <a:solidFill>
                            <a:srgbClr val="000000"/>
                          </a:solidFill>
                          <a:effectLst/>
                          <a:latin typeface="Palatino Linotype" panose="02040502050505030304" pitchFamily="18" charset="0"/>
                          <a:cs typeface="Arial"/>
                        </a:rPr>
                        <a:t>06:00 -&gt; 07:00</a:t>
                      </a:r>
                      <a:r>
                        <a:rPr lang="mr-IN" sz="1600" b="0" i="0" u="none" strike="noStrike" dirty="0">
                          <a:solidFill>
                            <a:srgbClr val="000000"/>
                          </a:solidFill>
                          <a:effectLst/>
                          <a:latin typeface="Palatino Linotype" panose="02040502050505030304" pitchFamily="18" charset="0"/>
                          <a:cs typeface="Arial"/>
                        </a:rPr>
                        <a:t> </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X</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1</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7"/>
                  </a:ext>
                </a:extLst>
              </a:tr>
              <a:tr h="185762">
                <a:tc>
                  <a:txBody>
                    <a:bodyPr/>
                    <a:lstStyle/>
                    <a:p>
                      <a:pPr algn="ctr" fontAlgn="b"/>
                      <a:r>
                        <a:rPr lang="mr-IN" sz="1600" b="0" i="0" u="none" strike="noStrike" dirty="0">
                          <a:solidFill>
                            <a:srgbClr val="000000"/>
                          </a:solidFill>
                          <a:effectLst/>
                          <a:latin typeface="Palatino Linotype" panose="02040502050505030304" pitchFamily="18" charset="0"/>
                          <a:cs typeface="Arial"/>
                        </a:rPr>
                        <a:t> </a:t>
                      </a:r>
                      <a:r>
                        <a:rPr lang="it-IT" sz="1600" b="0" i="0" u="none" strike="noStrike" dirty="0">
                          <a:solidFill>
                            <a:srgbClr val="000000"/>
                          </a:solidFill>
                          <a:effectLst/>
                          <a:latin typeface="Palatino Linotype" panose="02040502050505030304" pitchFamily="18" charset="0"/>
                          <a:cs typeface="Arial"/>
                        </a:rPr>
                        <a:t>07:00 -&gt; 08:00</a:t>
                      </a:r>
                      <a:r>
                        <a:rPr lang="mr-IN" sz="1600" b="0" i="0" u="none" strike="noStrike" dirty="0">
                          <a:solidFill>
                            <a:srgbClr val="000000"/>
                          </a:solidFill>
                          <a:effectLst/>
                          <a:latin typeface="Palatino Linotype" panose="02040502050505030304" pitchFamily="18" charset="0"/>
                          <a:cs typeface="Arial"/>
                        </a:rPr>
                        <a:t> </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X</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1</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8"/>
                  </a:ext>
                </a:extLst>
              </a:tr>
              <a:tr h="185762">
                <a:tc>
                  <a:txBody>
                    <a:bodyPr/>
                    <a:lstStyle/>
                    <a:p>
                      <a:pPr algn="ctr" fontAlgn="b"/>
                      <a:r>
                        <a:rPr lang="mr-IN" sz="1600" b="0" i="0" u="none" strike="noStrike" dirty="0">
                          <a:solidFill>
                            <a:schemeClr val="tx1"/>
                          </a:solidFill>
                          <a:effectLst/>
                          <a:latin typeface="Palatino Linotype" panose="02040502050505030304" pitchFamily="18" charset="0"/>
                          <a:cs typeface="Arial"/>
                        </a:rPr>
                        <a:t> </a:t>
                      </a:r>
                      <a:r>
                        <a:rPr lang="it-IT" sz="1600" b="0" i="0" u="none" strike="noStrike" dirty="0">
                          <a:solidFill>
                            <a:schemeClr val="tx1"/>
                          </a:solidFill>
                          <a:effectLst/>
                          <a:latin typeface="Palatino Linotype" panose="02040502050505030304" pitchFamily="18" charset="0"/>
                          <a:cs typeface="Arial"/>
                        </a:rPr>
                        <a:t>08:00 -&gt; 09:00</a:t>
                      </a:r>
                      <a:r>
                        <a:rPr lang="mr-IN" sz="1600" b="0" i="0" u="none" strike="noStrike" dirty="0">
                          <a:solidFill>
                            <a:schemeClr val="tx1"/>
                          </a:solidFill>
                          <a:effectLst/>
                          <a:latin typeface="Palatino Linotype" panose="02040502050505030304" pitchFamily="18" charset="0"/>
                          <a:cs typeface="Arial"/>
                        </a:rPr>
                        <a:t> </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ctr" fontAlgn="b"/>
                      <a:r>
                        <a:rPr lang="it-IT" sz="1600" b="0" i="0" u="none" strike="noStrike" cap="all" dirty="0">
                          <a:solidFill>
                            <a:schemeClr val="tx1"/>
                          </a:solidFill>
                          <a:effectLst/>
                          <a:latin typeface="Palatino Linotype" panose="02040502050505030304" pitchFamily="18" charset="0"/>
                          <a:cs typeface="Arial"/>
                        </a:rPr>
                        <a:t>X</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l" fontAlgn="b"/>
                      <a:endParaRPr lang="it-IT" sz="1600" b="0" i="0" u="none" strike="noStrike" cap="all" dirty="0">
                        <a:solidFill>
                          <a:schemeClr val="tx1"/>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l" fontAlgn="b"/>
                      <a:endParaRPr lang="it-IT" sz="1600" b="0" i="0" u="none" strike="noStrike" cap="all" dirty="0">
                        <a:solidFill>
                          <a:schemeClr val="tx1"/>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ctr" fontAlgn="b"/>
                      <a:r>
                        <a:rPr lang="it-IT" sz="1600" b="0" i="0" u="none" strike="noStrike" cap="all" dirty="0">
                          <a:solidFill>
                            <a:schemeClr val="tx1"/>
                          </a:solidFill>
                          <a:effectLst/>
                          <a:latin typeface="Palatino Linotype" panose="02040502050505030304" pitchFamily="18" charset="0"/>
                          <a:cs typeface="Arial"/>
                        </a:rPr>
                        <a:t>XX</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l" fontAlgn="b"/>
                      <a:endParaRPr lang="it-IT" sz="1600" b="0" i="0" u="none" strike="noStrike" cap="all" dirty="0">
                        <a:solidFill>
                          <a:schemeClr val="tx1"/>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tc>
                  <a:txBody>
                    <a:bodyPr/>
                    <a:lstStyle/>
                    <a:p>
                      <a:pPr algn="ctr" fontAlgn="b"/>
                      <a:r>
                        <a:rPr lang="it-IT" sz="1600" b="0" i="0" u="none" strike="noStrike" cap="all" dirty="0">
                          <a:solidFill>
                            <a:schemeClr val="tx1"/>
                          </a:solidFill>
                          <a:effectLst/>
                          <a:latin typeface="Palatino Linotype" panose="02040502050505030304" pitchFamily="18" charset="0"/>
                          <a:cs typeface="Arial"/>
                        </a:rPr>
                        <a:t>3</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0C0"/>
                    </a:solidFill>
                  </a:tcPr>
                </a:tc>
                <a:extLst>
                  <a:ext uri="{0D108BD9-81ED-4DB2-BD59-A6C34878D82A}">
                    <a16:rowId xmlns:a16="http://schemas.microsoft.com/office/drawing/2014/main" val="10009"/>
                  </a:ext>
                </a:extLst>
              </a:tr>
              <a:tr h="185762">
                <a:tc>
                  <a:txBody>
                    <a:bodyPr/>
                    <a:lstStyle/>
                    <a:p>
                      <a:pPr algn="ctr" fontAlgn="b"/>
                      <a:r>
                        <a:rPr lang="mr-IN" sz="1600" b="0" i="0" u="none" strike="noStrike" dirty="0">
                          <a:solidFill>
                            <a:srgbClr val="000000"/>
                          </a:solidFill>
                          <a:effectLst/>
                          <a:latin typeface="Palatino Linotype" panose="02040502050505030304" pitchFamily="18" charset="0"/>
                          <a:cs typeface="Arial"/>
                        </a:rPr>
                        <a:t> </a:t>
                      </a:r>
                      <a:r>
                        <a:rPr lang="it-IT" sz="1600" b="0" i="0" u="none" strike="noStrike" dirty="0">
                          <a:solidFill>
                            <a:srgbClr val="000000"/>
                          </a:solidFill>
                          <a:effectLst/>
                          <a:latin typeface="Palatino Linotype" panose="02040502050505030304" pitchFamily="18" charset="0"/>
                          <a:cs typeface="Arial"/>
                        </a:rPr>
                        <a:t>09:00 -&gt; 10:00</a:t>
                      </a:r>
                      <a:r>
                        <a:rPr lang="mr-IN" sz="1600" b="0" i="0" u="none" strike="noStrike" dirty="0">
                          <a:solidFill>
                            <a:srgbClr val="000000"/>
                          </a:solidFill>
                          <a:effectLst/>
                          <a:latin typeface="Palatino Linotype" panose="02040502050505030304" pitchFamily="18" charset="0"/>
                          <a:cs typeface="Arial"/>
                        </a:rPr>
                        <a:t> </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X</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1</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0"/>
                  </a:ext>
                </a:extLst>
              </a:tr>
              <a:tr h="185762">
                <a:tc>
                  <a:txBody>
                    <a:bodyPr/>
                    <a:lstStyle/>
                    <a:p>
                      <a:pPr algn="ctr" fontAlgn="b"/>
                      <a:r>
                        <a:rPr lang="mr-IN" sz="1600" b="0" i="0" u="none" strike="noStrike" dirty="0">
                          <a:solidFill>
                            <a:srgbClr val="000000"/>
                          </a:solidFill>
                          <a:effectLst/>
                          <a:latin typeface="Palatino Linotype" panose="02040502050505030304" pitchFamily="18" charset="0"/>
                          <a:cs typeface="Arial"/>
                        </a:rPr>
                        <a:t> </a:t>
                      </a:r>
                      <a:r>
                        <a:rPr lang="it-IT" sz="1600" b="0" i="0" u="none" strike="noStrike" dirty="0">
                          <a:solidFill>
                            <a:srgbClr val="000000"/>
                          </a:solidFill>
                          <a:effectLst/>
                          <a:latin typeface="Palatino Linotype" panose="02040502050505030304" pitchFamily="18" charset="0"/>
                          <a:cs typeface="Arial"/>
                        </a:rPr>
                        <a:t>10:00 -&gt; 11:00</a:t>
                      </a:r>
                      <a:r>
                        <a:rPr lang="mr-IN" sz="1600" b="0" i="0" u="none" strike="noStrike" dirty="0">
                          <a:solidFill>
                            <a:srgbClr val="000000"/>
                          </a:solidFill>
                          <a:effectLst/>
                          <a:latin typeface="Palatino Linotype" panose="02040502050505030304" pitchFamily="18" charset="0"/>
                          <a:cs typeface="Arial"/>
                        </a:rPr>
                        <a:t> </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0</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11"/>
                  </a:ext>
                </a:extLst>
              </a:tr>
              <a:tr h="185762">
                <a:tc>
                  <a:txBody>
                    <a:bodyPr/>
                    <a:lstStyle/>
                    <a:p>
                      <a:pPr algn="ctr" fontAlgn="b"/>
                      <a:r>
                        <a:rPr lang="mr-IN" sz="1600" b="0" i="0" u="none" strike="noStrike" dirty="0">
                          <a:solidFill>
                            <a:srgbClr val="000000"/>
                          </a:solidFill>
                          <a:effectLst/>
                          <a:latin typeface="Palatino Linotype" panose="02040502050505030304" pitchFamily="18" charset="0"/>
                          <a:cs typeface="Arial"/>
                        </a:rPr>
                        <a:t> </a:t>
                      </a:r>
                      <a:r>
                        <a:rPr lang="it-IT" sz="1600" b="0" i="0" u="none" strike="noStrike" dirty="0">
                          <a:solidFill>
                            <a:srgbClr val="000000"/>
                          </a:solidFill>
                          <a:effectLst/>
                          <a:latin typeface="Palatino Linotype" panose="02040502050505030304" pitchFamily="18" charset="0"/>
                          <a:cs typeface="Arial"/>
                        </a:rPr>
                        <a:t>11:00 -&gt; 12:00</a:t>
                      </a:r>
                      <a:r>
                        <a:rPr lang="mr-IN" sz="1600" b="0" i="0" u="none" strike="noStrike" dirty="0">
                          <a:solidFill>
                            <a:srgbClr val="000000"/>
                          </a:solidFill>
                          <a:effectLst/>
                          <a:latin typeface="Palatino Linotype" panose="02040502050505030304" pitchFamily="18" charset="0"/>
                          <a:cs typeface="Arial"/>
                        </a:rPr>
                        <a:t> </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X</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1</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2"/>
                  </a:ext>
                </a:extLst>
              </a:tr>
              <a:tr h="185762">
                <a:tc>
                  <a:txBody>
                    <a:bodyPr/>
                    <a:lstStyle/>
                    <a:p>
                      <a:pPr algn="ctr" fontAlgn="b"/>
                      <a:r>
                        <a:rPr lang="mr-IN" sz="1600" b="0" i="0" u="none" strike="noStrike" dirty="0">
                          <a:solidFill>
                            <a:srgbClr val="000000"/>
                          </a:solidFill>
                          <a:effectLst/>
                          <a:latin typeface="Palatino Linotype" panose="02040502050505030304" pitchFamily="18" charset="0"/>
                          <a:cs typeface="Arial"/>
                        </a:rPr>
                        <a:t> </a:t>
                      </a:r>
                      <a:r>
                        <a:rPr lang="it-IT" sz="1600" b="0" i="0" u="none" strike="noStrike" dirty="0">
                          <a:solidFill>
                            <a:srgbClr val="000000"/>
                          </a:solidFill>
                          <a:effectLst/>
                          <a:latin typeface="Palatino Linotype" panose="02040502050505030304" pitchFamily="18" charset="0"/>
                          <a:cs typeface="Arial"/>
                        </a:rPr>
                        <a:t>12:00 -&gt; 13:00</a:t>
                      </a:r>
                      <a:r>
                        <a:rPr lang="mr-IN" sz="1600" b="0" i="0" u="none" strike="noStrike" dirty="0">
                          <a:solidFill>
                            <a:srgbClr val="000000"/>
                          </a:solidFill>
                          <a:effectLst/>
                          <a:latin typeface="Palatino Linotype" panose="02040502050505030304" pitchFamily="18" charset="0"/>
                          <a:cs typeface="Arial"/>
                        </a:rPr>
                        <a:t> </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X</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X</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2</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0013"/>
                  </a:ext>
                </a:extLst>
              </a:tr>
              <a:tr h="185762">
                <a:tc>
                  <a:txBody>
                    <a:bodyPr/>
                    <a:lstStyle/>
                    <a:p>
                      <a:pPr algn="ctr" fontAlgn="b"/>
                      <a:r>
                        <a:rPr lang="mr-IN" sz="1600" b="0" i="0" u="none" strike="noStrike" dirty="0">
                          <a:solidFill>
                            <a:srgbClr val="000000"/>
                          </a:solidFill>
                          <a:effectLst/>
                          <a:latin typeface="Palatino Linotype" panose="02040502050505030304" pitchFamily="18" charset="0"/>
                          <a:cs typeface="Arial"/>
                        </a:rPr>
                        <a:t> </a:t>
                      </a:r>
                      <a:r>
                        <a:rPr lang="it-IT" sz="1600" b="0" i="0" u="none" strike="noStrike" dirty="0">
                          <a:solidFill>
                            <a:srgbClr val="000000"/>
                          </a:solidFill>
                          <a:effectLst/>
                          <a:latin typeface="Palatino Linotype" panose="02040502050505030304" pitchFamily="18" charset="0"/>
                          <a:cs typeface="Arial"/>
                        </a:rPr>
                        <a:t>13:00 -&gt; 14:00</a:t>
                      </a:r>
                      <a:r>
                        <a:rPr lang="mr-IN" sz="1600" b="0" i="0" u="none" strike="noStrike" dirty="0">
                          <a:solidFill>
                            <a:srgbClr val="000000"/>
                          </a:solidFill>
                          <a:effectLst/>
                          <a:latin typeface="Palatino Linotype" panose="02040502050505030304" pitchFamily="18" charset="0"/>
                          <a:cs typeface="Arial"/>
                        </a:rPr>
                        <a:t> </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ctr"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ctr"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0</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14"/>
                  </a:ext>
                </a:extLst>
              </a:tr>
              <a:tr h="185762">
                <a:tc>
                  <a:txBody>
                    <a:bodyPr/>
                    <a:lstStyle/>
                    <a:p>
                      <a:pPr algn="ctr" fontAlgn="b"/>
                      <a:r>
                        <a:rPr lang="mr-IN" sz="1600" b="0" i="0" u="none" strike="noStrike" dirty="0">
                          <a:solidFill>
                            <a:srgbClr val="000000"/>
                          </a:solidFill>
                          <a:effectLst/>
                          <a:latin typeface="Palatino Linotype" panose="02040502050505030304" pitchFamily="18" charset="0"/>
                          <a:cs typeface="Arial"/>
                        </a:rPr>
                        <a:t> </a:t>
                      </a:r>
                      <a:r>
                        <a:rPr lang="it-IT" sz="1600" b="0" i="0" u="none" strike="noStrike" dirty="0">
                          <a:solidFill>
                            <a:srgbClr val="000000"/>
                          </a:solidFill>
                          <a:effectLst/>
                          <a:latin typeface="Palatino Linotype" panose="02040502050505030304" pitchFamily="18" charset="0"/>
                          <a:cs typeface="Arial"/>
                        </a:rPr>
                        <a:t>14:00 -&gt; 15:00</a:t>
                      </a:r>
                      <a:r>
                        <a:rPr lang="mr-IN" sz="1600" b="0" i="0" u="none" strike="noStrike" dirty="0">
                          <a:solidFill>
                            <a:srgbClr val="000000"/>
                          </a:solidFill>
                          <a:effectLst/>
                          <a:latin typeface="Palatino Linotype" panose="02040502050505030304" pitchFamily="18" charset="0"/>
                          <a:cs typeface="Arial"/>
                        </a:rPr>
                        <a:t> </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XX</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2</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0015"/>
                  </a:ext>
                </a:extLst>
              </a:tr>
              <a:tr h="185762">
                <a:tc>
                  <a:txBody>
                    <a:bodyPr/>
                    <a:lstStyle/>
                    <a:p>
                      <a:pPr algn="ctr" fontAlgn="b"/>
                      <a:r>
                        <a:rPr lang="mr-IN" sz="1600" b="0" i="0" u="none" strike="noStrike" dirty="0">
                          <a:solidFill>
                            <a:srgbClr val="000000"/>
                          </a:solidFill>
                          <a:effectLst/>
                          <a:latin typeface="Palatino Linotype" panose="02040502050505030304" pitchFamily="18" charset="0"/>
                          <a:cs typeface="Arial"/>
                        </a:rPr>
                        <a:t> </a:t>
                      </a:r>
                      <a:r>
                        <a:rPr lang="it-IT" sz="1600" b="0" i="0" u="none" strike="noStrike" dirty="0">
                          <a:solidFill>
                            <a:srgbClr val="000000"/>
                          </a:solidFill>
                          <a:effectLst/>
                          <a:latin typeface="Palatino Linotype" panose="02040502050505030304" pitchFamily="18" charset="0"/>
                          <a:cs typeface="Arial"/>
                        </a:rPr>
                        <a:t>15:00 -&gt; 16:00</a:t>
                      </a:r>
                      <a:r>
                        <a:rPr lang="mr-IN" sz="1600" b="0" i="0" u="none" strike="noStrike" dirty="0">
                          <a:solidFill>
                            <a:srgbClr val="000000"/>
                          </a:solidFill>
                          <a:effectLst/>
                          <a:latin typeface="Palatino Linotype" panose="02040502050505030304" pitchFamily="18" charset="0"/>
                          <a:cs typeface="Arial"/>
                        </a:rPr>
                        <a:t> </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X</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1</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6"/>
                  </a:ext>
                </a:extLst>
              </a:tr>
              <a:tr h="185762">
                <a:tc>
                  <a:txBody>
                    <a:bodyPr/>
                    <a:lstStyle/>
                    <a:p>
                      <a:pPr algn="ctr" fontAlgn="b"/>
                      <a:r>
                        <a:rPr lang="mr-IN" sz="1600" b="0" i="0" u="none" strike="noStrike" dirty="0">
                          <a:solidFill>
                            <a:srgbClr val="000000"/>
                          </a:solidFill>
                          <a:effectLst/>
                          <a:latin typeface="Palatino Linotype" panose="02040502050505030304" pitchFamily="18" charset="0"/>
                          <a:cs typeface="Arial"/>
                        </a:rPr>
                        <a:t> </a:t>
                      </a:r>
                      <a:r>
                        <a:rPr lang="it-IT" sz="1600" b="0" i="0" u="none" strike="noStrike" dirty="0">
                          <a:solidFill>
                            <a:srgbClr val="000000"/>
                          </a:solidFill>
                          <a:effectLst/>
                          <a:latin typeface="Palatino Linotype" panose="02040502050505030304" pitchFamily="18" charset="0"/>
                          <a:cs typeface="Arial"/>
                        </a:rPr>
                        <a:t>16:00 -&gt; 17:00</a:t>
                      </a:r>
                      <a:r>
                        <a:rPr lang="mr-IN" sz="1600" b="0" i="0" u="none" strike="noStrike" dirty="0">
                          <a:solidFill>
                            <a:srgbClr val="000000"/>
                          </a:solidFill>
                          <a:effectLst/>
                          <a:latin typeface="Palatino Linotype" panose="02040502050505030304" pitchFamily="18" charset="0"/>
                          <a:cs typeface="Arial"/>
                        </a:rPr>
                        <a:t> </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X</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1</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7"/>
                  </a:ext>
                </a:extLst>
              </a:tr>
              <a:tr h="185762">
                <a:tc>
                  <a:txBody>
                    <a:bodyPr/>
                    <a:lstStyle/>
                    <a:p>
                      <a:pPr algn="ctr" fontAlgn="b"/>
                      <a:r>
                        <a:rPr lang="mr-IN" sz="1600" b="0" i="0" u="none" strike="noStrike" dirty="0">
                          <a:solidFill>
                            <a:srgbClr val="000000"/>
                          </a:solidFill>
                          <a:effectLst/>
                          <a:latin typeface="Palatino Linotype" panose="02040502050505030304" pitchFamily="18" charset="0"/>
                          <a:cs typeface="Arial"/>
                        </a:rPr>
                        <a:t> </a:t>
                      </a:r>
                      <a:r>
                        <a:rPr lang="it-IT" sz="1600" b="0" i="0" u="none" strike="noStrike" dirty="0">
                          <a:solidFill>
                            <a:srgbClr val="000000"/>
                          </a:solidFill>
                          <a:effectLst/>
                          <a:latin typeface="Palatino Linotype" panose="02040502050505030304" pitchFamily="18" charset="0"/>
                          <a:cs typeface="Arial"/>
                        </a:rPr>
                        <a:t>17:00 -&gt; 18:00</a:t>
                      </a:r>
                      <a:endParaRPr lang="mr-IN" sz="1600" b="0" i="0" u="none" strike="noStrike"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X</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1</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8"/>
                  </a:ext>
                </a:extLst>
              </a:tr>
              <a:tr h="185762">
                <a:tc>
                  <a:txBody>
                    <a:bodyPr/>
                    <a:lstStyle/>
                    <a:p>
                      <a:pPr algn="ctr" fontAlgn="b"/>
                      <a:r>
                        <a:rPr lang="mr-IN" sz="1600" b="0" i="0" u="none" strike="noStrike" dirty="0">
                          <a:solidFill>
                            <a:srgbClr val="000000"/>
                          </a:solidFill>
                          <a:effectLst/>
                          <a:latin typeface="Palatino Linotype" panose="02040502050505030304" pitchFamily="18" charset="0"/>
                          <a:cs typeface="Arial"/>
                        </a:rPr>
                        <a:t> </a:t>
                      </a:r>
                      <a:r>
                        <a:rPr lang="it-IT" sz="1600" b="0" i="0" u="none" strike="noStrike" dirty="0">
                          <a:solidFill>
                            <a:srgbClr val="000000"/>
                          </a:solidFill>
                          <a:effectLst/>
                          <a:latin typeface="Palatino Linotype" panose="02040502050505030304" pitchFamily="18" charset="0"/>
                          <a:cs typeface="Arial"/>
                        </a:rPr>
                        <a:t>18:00 -&gt; 19:00</a:t>
                      </a:r>
                      <a:r>
                        <a:rPr lang="mr-IN" sz="1600" b="0" i="0" u="none" strike="noStrike" dirty="0">
                          <a:solidFill>
                            <a:srgbClr val="000000"/>
                          </a:solidFill>
                          <a:effectLst/>
                          <a:latin typeface="Palatino Linotype" panose="02040502050505030304" pitchFamily="18" charset="0"/>
                          <a:cs typeface="Arial"/>
                        </a:rPr>
                        <a:t> </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X</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1</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9"/>
                  </a:ext>
                </a:extLst>
              </a:tr>
              <a:tr h="185762">
                <a:tc>
                  <a:txBody>
                    <a:bodyPr/>
                    <a:lstStyle/>
                    <a:p>
                      <a:pPr algn="ctr" fontAlgn="b"/>
                      <a:r>
                        <a:rPr lang="mr-IN" sz="1600" b="0" i="0" u="none" strike="noStrike" dirty="0">
                          <a:solidFill>
                            <a:srgbClr val="000000"/>
                          </a:solidFill>
                          <a:effectLst/>
                          <a:latin typeface="Palatino Linotype" panose="02040502050505030304" pitchFamily="18" charset="0"/>
                          <a:cs typeface="Arial"/>
                        </a:rPr>
                        <a:t> </a:t>
                      </a:r>
                      <a:r>
                        <a:rPr lang="it-IT" sz="1600" b="0" i="0" u="none" strike="noStrike" dirty="0">
                          <a:solidFill>
                            <a:srgbClr val="000000"/>
                          </a:solidFill>
                          <a:effectLst/>
                          <a:latin typeface="Palatino Linotype" panose="02040502050505030304" pitchFamily="18" charset="0"/>
                          <a:cs typeface="Arial"/>
                        </a:rPr>
                        <a:t>19:00 -&gt; 20:00</a:t>
                      </a:r>
                      <a:r>
                        <a:rPr lang="mr-IN" sz="1600" b="0" i="0" u="none" strike="noStrike" dirty="0">
                          <a:solidFill>
                            <a:srgbClr val="000000"/>
                          </a:solidFill>
                          <a:effectLst/>
                          <a:latin typeface="Palatino Linotype" panose="02040502050505030304" pitchFamily="18" charset="0"/>
                          <a:cs typeface="Arial"/>
                        </a:rPr>
                        <a:t> </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XX</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2</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0020"/>
                  </a:ext>
                </a:extLst>
              </a:tr>
              <a:tr h="185762">
                <a:tc>
                  <a:txBody>
                    <a:bodyPr/>
                    <a:lstStyle/>
                    <a:p>
                      <a:pPr algn="ctr" fontAlgn="b"/>
                      <a:r>
                        <a:rPr lang="is-IS" sz="1600" b="0" i="0" u="none" strike="noStrike" dirty="0">
                          <a:solidFill>
                            <a:srgbClr val="000000"/>
                          </a:solidFill>
                          <a:effectLst/>
                          <a:latin typeface="Palatino Linotype" panose="02040502050505030304" pitchFamily="18" charset="0"/>
                          <a:cs typeface="Arial"/>
                        </a:rPr>
                        <a:t> 20:00 -&gt; 21:00 </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x</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1</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21"/>
                  </a:ext>
                </a:extLst>
              </a:tr>
              <a:tr h="185762">
                <a:tc>
                  <a:txBody>
                    <a:bodyPr/>
                    <a:lstStyle/>
                    <a:p>
                      <a:pPr algn="ctr" fontAlgn="b"/>
                      <a:r>
                        <a:rPr lang="mr-IN" sz="1600" b="0" i="0" u="none" strike="noStrike" dirty="0">
                          <a:solidFill>
                            <a:srgbClr val="000000"/>
                          </a:solidFill>
                          <a:effectLst/>
                          <a:latin typeface="Palatino Linotype" panose="02040502050505030304" pitchFamily="18" charset="0"/>
                          <a:cs typeface="Arial"/>
                        </a:rPr>
                        <a:t> </a:t>
                      </a:r>
                      <a:r>
                        <a:rPr lang="it-IT" sz="1600" b="0" i="0" u="none" strike="noStrike" dirty="0">
                          <a:solidFill>
                            <a:srgbClr val="000000"/>
                          </a:solidFill>
                          <a:effectLst/>
                          <a:latin typeface="Palatino Linotype" panose="02040502050505030304" pitchFamily="18" charset="0"/>
                          <a:cs typeface="Arial"/>
                        </a:rPr>
                        <a:t>21:00 -&gt; 22:00</a:t>
                      </a:r>
                      <a:r>
                        <a:rPr lang="mr-IN" sz="1600" b="0" i="0" u="none" strike="noStrike" dirty="0">
                          <a:solidFill>
                            <a:srgbClr val="000000"/>
                          </a:solidFill>
                          <a:effectLst/>
                          <a:latin typeface="Palatino Linotype" panose="02040502050505030304" pitchFamily="18" charset="0"/>
                          <a:cs typeface="Arial"/>
                        </a:rPr>
                        <a:t> </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ctr"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0</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22"/>
                  </a:ext>
                </a:extLst>
              </a:tr>
              <a:tr h="185762">
                <a:tc>
                  <a:txBody>
                    <a:bodyPr/>
                    <a:lstStyle/>
                    <a:p>
                      <a:pPr algn="ctr" fontAlgn="b"/>
                      <a:r>
                        <a:rPr lang="mr-IN" sz="1600" b="0" i="0" u="none" strike="noStrike" dirty="0">
                          <a:solidFill>
                            <a:srgbClr val="000000"/>
                          </a:solidFill>
                          <a:effectLst/>
                          <a:latin typeface="Palatino Linotype" panose="02040502050505030304" pitchFamily="18" charset="0"/>
                          <a:cs typeface="Arial"/>
                        </a:rPr>
                        <a:t> </a:t>
                      </a:r>
                      <a:r>
                        <a:rPr lang="it-IT" sz="1600" b="0" i="0" u="none" strike="noStrike" dirty="0">
                          <a:solidFill>
                            <a:srgbClr val="000000"/>
                          </a:solidFill>
                          <a:effectLst/>
                          <a:latin typeface="Palatino Linotype" panose="02040502050505030304" pitchFamily="18" charset="0"/>
                          <a:cs typeface="Arial"/>
                        </a:rPr>
                        <a:t>22:00 -&gt; 23:00</a:t>
                      </a:r>
                      <a:r>
                        <a:rPr lang="mr-IN" sz="1600" b="0" i="0" u="none" strike="noStrike" dirty="0">
                          <a:solidFill>
                            <a:srgbClr val="000000"/>
                          </a:solidFill>
                          <a:effectLst/>
                          <a:latin typeface="Palatino Linotype" panose="02040502050505030304" pitchFamily="18" charset="0"/>
                          <a:cs typeface="Arial"/>
                        </a:rPr>
                        <a:t> </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ctr"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0</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23"/>
                  </a:ext>
                </a:extLst>
              </a:tr>
              <a:tr h="185762">
                <a:tc>
                  <a:txBody>
                    <a:bodyPr/>
                    <a:lstStyle/>
                    <a:p>
                      <a:pPr algn="ctr" fontAlgn="b"/>
                      <a:r>
                        <a:rPr lang="mr-IN" sz="1600" b="0" i="0" u="none" strike="noStrike" dirty="0">
                          <a:solidFill>
                            <a:srgbClr val="000000"/>
                          </a:solidFill>
                          <a:effectLst/>
                          <a:latin typeface="Palatino Linotype" panose="02040502050505030304" pitchFamily="18" charset="0"/>
                          <a:cs typeface="Arial"/>
                        </a:rPr>
                        <a:t> </a:t>
                      </a:r>
                      <a:r>
                        <a:rPr lang="it-IT" sz="1600" b="0" i="0" u="none" strike="noStrike" dirty="0">
                          <a:solidFill>
                            <a:srgbClr val="000000"/>
                          </a:solidFill>
                          <a:effectLst/>
                          <a:latin typeface="Palatino Linotype" panose="02040502050505030304" pitchFamily="18" charset="0"/>
                          <a:cs typeface="Arial"/>
                        </a:rPr>
                        <a:t>23:00 -&gt; 00:00</a:t>
                      </a:r>
                      <a:r>
                        <a:rPr lang="mr-IN" sz="1600" b="0" i="0" u="none" strike="noStrike" dirty="0">
                          <a:solidFill>
                            <a:srgbClr val="000000"/>
                          </a:solidFill>
                          <a:effectLst/>
                          <a:latin typeface="Palatino Linotype" panose="02040502050505030304" pitchFamily="18" charset="0"/>
                          <a:cs typeface="Arial"/>
                        </a:rPr>
                        <a:t> </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X</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l" fontAlgn="b"/>
                      <a:endParaRPr lang="it-IT" sz="1600" b="0" i="0" u="none" strike="noStrike" cap="all" dirty="0">
                        <a:solidFill>
                          <a:srgbClr val="000000"/>
                        </a:solidFill>
                        <a:effectLst/>
                        <a:latin typeface="Palatino Linotype" panose="02040502050505030304" pitchFamily="18" charset="0"/>
                        <a:cs typeface="Arial"/>
                      </a:endParaRP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tc>
                  <a:txBody>
                    <a:bodyPr/>
                    <a:lstStyle/>
                    <a:p>
                      <a:pPr algn="ctr" fontAlgn="b"/>
                      <a:r>
                        <a:rPr lang="it-IT" sz="1600" b="0" i="0" u="none" strike="noStrike" cap="all" dirty="0">
                          <a:solidFill>
                            <a:srgbClr val="000000"/>
                          </a:solidFill>
                          <a:effectLst/>
                          <a:latin typeface="Palatino Linotype" panose="02040502050505030304" pitchFamily="18" charset="0"/>
                          <a:cs typeface="Arial"/>
                        </a:rPr>
                        <a:t>1</a:t>
                      </a:r>
                    </a:p>
                  </a:txBody>
                  <a:tcPr marL="2882" marR="2882" marT="2882"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24"/>
                  </a:ext>
                </a:extLst>
              </a:tr>
            </a:tbl>
          </a:graphicData>
        </a:graphic>
      </p:graphicFrame>
      <p:sp>
        <p:nvSpPr>
          <p:cNvPr id="7" name="Titolo 1">
            <a:extLst>
              <a:ext uri="{FF2B5EF4-FFF2-40B4-BE49-F238E27FC236}">
                <a16:creationId xmlns:a16="http://schemas.microsoft.com/office/drawing/2014/main" id="{62F5A43F-C647-459E-83FE-0680E821F971}"/>
              </a:ext>
            </a:extLst>
          </p:cNvPr>
          <p:cNvSpPr txBox="1">
            <a:spLocks/>
          </p:cNvSpPr>
          <p:nvPr/>
        </p:nvSpPr>
        <p:spPr>
          <a:xfrm>
            <a:off x="0" y="1"/>
            <a:ext cx="9144000" cy="332655"/>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it-IT" sz="2600" b="1" dirty="0" err="1">
                <a:solidFill>
                  <a:srgbClr val="C00000"/>
                </a:solidFill>
                <a:latin typeface="Palatino Linotype" panose="02040502050505030304" pitchFamily="18" charset="0"/>
              </a:rPr>
              <a:t>October</a:t>
            </a:r>
            <a:r>
              <a:rPr lang="it-IT" sz="2600" b="1" dirty="0">
                <a:solidFill>
                  <a:srgbClr val="C00000"/>
                </a:solidFill>
                <a:latin typeface="Palatino Linotype" panose="02040502050505030304" pitchFamily="18" charset="0"/>
              </a:rPr>
              <a:t>, 27-29 2018 event in </a:t>
            </a:r>
            <a:r>
              <a:rPr lang="it-IT" sz="2600" b="1" dirty="0" err="1">
                <a:solidFill>
                  <a:srgbClr val="C00000"/>
                </a:solidFill>
                <a:latin typeface="Palatino Linotype" panose="02040502050505030304" pitchFamily="18" charset="0"/>
              </a:rPr>
              <a:t>Italy</a:t>
            </a:r>
            <a:r>
              <a:rPr lang="it-IT" sz="2600" b="1" dirty="0">
                <a:solidFill>
                  <a:srgbClr val="C00000"/>
                </a:solidFill>
                <a:latin typeface="Palatino Linotype" panose="02040502050505030304" pitchFamily="18" charset="0"/>
              </a:rPr>
              <a:t>: </a:t>
            </a:r>
            <a:r>
              <a:rPr lang="it-IT" sz="2600" b="1" dirty="0" err="1">
                <a:solidFill>
                  <a:srgbClr val="C00000"/>
                </a:solidFill>
                <a:latin typeface="Palatino Linotype" panose="02040502050505030304" pitchFamily="18" charset="0"/>
              </a:rPr>
              <a:t>radiometer</a:t>
            </a:r>
            <a:r>
              <a:rPr lang="it-IT" sz="2600" b="1" dirty="0">
                <a:solidFill>
                  <a:srgbClr val="C00000"/>
                </a:solidFill>
                <a:latin typeface="Palatino Linotype" panose="02040502050505030304" pitchFamily="18" charset="0"/>
              </a:rPr>
              <a:t> </a:t>
            </a:r>
            <a:r>
              <a:rPr lang="it-IT" sz="2600" b="1" dirty="0" err="1">
                <a:solidFill>
                  <a:srgbClr val="C00000"/>
                </a:solidFill>
                <a:latin typeface="Palatino Linotype" panose="02040502050505030304" pitchFamily="18" charset="0"/>
              </a:rPr>
              <a:t>overpasses</a:t>
            </a:r>
            <a:endParaRPr lang="it-IT" sz="2600" b="1" dirty="0">
              <a:solidFill>
                <a:srgbClr val="C00000"/>
              </a:solidFill>
              <a:latin typeface="Palatino Linotype" panose="02040502050505030304" pitchFamily="18" charset="0"/>
            </a:endParaRPr>
          </a:p>
        </p:txBody>
      </p:sp>
      <p:sp>
        <p:nvSpPr>
          <p:cNvPr id="4" name="Segnaposto data 7">
            <a:extLst>
              <a:ext uri="{FF2B5EF4-FFF2-40B4-BE49-F238E27FC236}">
                <a16:creationId xmlns:a16="http://schemas.microsoft.com/office/drawing/2014/main" id="{3E3207A3-3D2A-4EEF-B588-6B6ACC6C2D5A}"/>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2" name="Segnaposto numero diapositiva 1">
            <a:extLst>
              <a:ext uri="{FF2B5EF4-FFF2-40B4-BE49-F238E27FC236}">
                <a16:creationId xmlns:a16="http://schemas.microsoft.com/office/drawing/2014/main" id="{874E4920-6AE1-4B87-9D1B-9C69E33FD989}"/>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27</a:t>
            </a:fld>
            <a:endParaRPr lang="it-IT" dirty="0"/>
          </a:p>
        </p:txBody>
      </p:sp>
    </p:spTree>
    <p:extLst>
      <p:ext uri="{BB962C8B-B14F-4D97-AF65-F5344CB8AC3E}">
        <p14:creationId xmlns:p14="http://schemas.microsoft.com/office/powerpoint/2010/main" val="4193895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 y="5589240"/>
            <a:ext cx="9144000" cy="830997"/>
          </a:xfrm>
          <a:prstGeom prst="rect">
            <a:avLst/>
          </a:prstGeom>
          <a:solidFill>
            <a:srgbClr val="FFC000"/>
          </a:solidFill>
        </p:spPr>
        <p:txBody>
          <a:bodyPr wrap="square" rtlCol="0">
            <a:spAutoFit/>
          </a:bodyPr>
          <a:lstStyle/>
          <a:p>
            <a:pPr algn="ctr"/>
            <a:r>
              <a:rPr lang="it-IT" sz="2400" b="1" dirty="0">
                <a:latin typeface="Palatino Linotype" panose="02040502050505030304" pitchFamily="18" charset="0"/>
              </a:rPr>
              <a:t>H SAF MW-</a:t>
            </a:r>
            <a:r>
              <a:rPr lang="it-IT" sz="2400" b="1" dirty="0" err="1">
                <a:latin typeface="Palatino Linotype" panose="02040502050505030304" pitchFamily="18" charset="0"/>
              </a:rPr>
              <a:t>based</a:t>
            </a:r>
            <a:r>
              <a:rPr lang="it-IT" sz="2400" b="1" dirty="0">
                <a:latin typeface="Palatino Linotype" panose="02040502050505030304" pitchFamily="18" charset="0"/>
              </a:rPr>
              <a:t> products </a:t>
            </a:r>
            <a:r>
              <a:rPr lang="it-IT" sz="2400" b="1" dirty="0" err="1">
                <a:latin typeface="Palatino Linotype" panose="02040502050505030304" pitchFamily="18" charset="0"/>
              </a:rPr>
              <a:t>identify</a:t>
            </a:r>
            <a:r>
              <a:rPr lang="it-IT" sz="2400" b="1" dirty="0">
                <a:latin typeface="Palatino Linotype" panose="02040502050505030304" pitchFamily="18" charset="0"/>
              </a:rPr>
              <a:t> the event </a:t>
            </a:r>
            <a:r>
              <a:rPr lang="it-IT" sz="2400" b="1" dirty="0" err="1">
                <a:latin typeface="Palatino Linotype" panose="02040502050505030304" pitchFamily="18" charset="0"/>
              </a:rPr>
              <a:t>allowing</a:t>
            </a:r>
            <a:r>
              <a:rPr lang="it-IT" sz="2400" b="1" dirty="0">
                <a:latin typeface="Palatino Linotype" panose="02040502050505030304" pitchFamily="18" charset="0"/>
              </a:rPr>
              <a:t> to track </a:t>
            </a:r>
            <a:r>
              <a:rPr lang="it-IT" sz="2400" b="1" dirty="0" err="1">
                <a:latin typeface="Palatino Linotype" panose="02040502050505030304" pitchFamily="18" charset="0"/>
              </a:rPr>
              <a:t>their</a:t>
            </a:r>
            <a:r>
              <a:rPr lang="it-IT" sz="2400" b="1" dirty="0">
                <a:latin typeface="Palatino Linotype" panose="02040502050505030304" pitchFamily="18" charset="0"/>
              </a:rPr>
              <a:t> </a:t>
            </a:r>
            <a:r>
              <a:rPr lang="it-IT" sz="2400" b="1" dirty="0" err="1">
                <a:latin typeface="Palatino Linotype" panose="02040502050505030304" pitchFamily="18" charset="0"/>
              </a:rPr>
              <a:t>temporal</a:t>
            </a:r>
            <a:r>
              <a:rPr lang="it-IT" sz="2400" b="1" dirty="0">
                <a:latin typeface="Palatino Linotype" panose="02040502050505030304" pitchFamily="18" charset="0"/>
              </a:rPr>
              <a:t> </a:t>
            </a:r>
            <a:r>
              <a:rPr lang="it-IT" sz="2400" b="1" dirty="0" err="1">
                <a:latin typeface="Palatino Linotype" panose="02040502050505030304" pitchFamily="18" charset="0"/>
              </a:rPr>
              <a:t>evolution</a:t>
            </a:r>
            <a:r>
              <a:rPr lang="it-IT" sz="2400" b="1" dirty="0">
                <a:latin typeface="Palatino Linotype" panose="02040502050505030304" pitchFamily="18" charset="0"/>
              </a:rPr>
              <a:t>. </a:t>
            </a:r>
          </a:p>
        </p:txBody>
      </p:sp>
      <p:sp>
        <p:nvSpPr>
          <p:cNvPr id="27" name="Titolo 1">
            <a:extLst>
              <a:ext uri="{FF2B5EF4-FFF2-40B4-BE49-F238E27FC236}">
                <a16:creationId xmlns:a16="http://schemas.microsoft.com/office/drawing/2014/main" id="{EC361E46-A95D-4B39-9370-1A1D68F52A36}"/>
              </a:ext>
            </a:extLst>
          </p:cNvPr>
          <p:cNvSpPr txBox="1">
            <a:spLocks/>
          </p:cNvSpPr>
          <p:nvPr/>
        </p:nvSpPr>
        <p:spPr>
          <a:xfrm>
            <a:off x="0" y="118372"/>
            <a:ext cx="9144000" cy="646332"/>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it-IT" sz="2600" b="1" dirty="0" err="1">
                <a:solidFill>
                  <a:srgbClr val="C00000"/>
                </a:solidFill>
                <a:latin typeface="Palatino Linotype" panose="02040502050505030304" pitchFamily="18" charset="0"/>
              </a:rPr>
              <a:t>October</a:t>
            </a:r>
            <a:r>
              <a:rPr lang="it-IT" sz="2600" b="1" dirty="0">
                <a:solidFill>
                  <a:srgbClr val="C00000"/>
                </a:solidFill>
                <a:latin typeface="Palatino Linotype" panose="02040502050505030304" pitchFamily="18" charset="0"/>
              </a:rPr>
              <a:t>, 27-29 2018 event: </a:t>
            </a:r>
            <a:r>
              <a:rPr lang="it-IT" sz="2600" b="1" dirty="0" err="1">
                <a:solidFill>
                  <a:srgbClr val="C00000"/>
                </a:solidFill>
                <a:latin typeface="Palatino Linotype" panose="02040502050505030304" pitchFamily="18" charset="0"/>
              </a:rPr>
              <a:t>examples</a:t>
            </a:r>
            <a:r>
              <a:rPr lang="it-IT" sz="2600" b="1" dirty="0">
                <a:solidFill>
                  <a:srgbClr val="C00000"/>
                </a:solidFill>
                <a:latin typeface="Palatino Linotype" panose="02040502050505030304" pitchFamily="18" charset="0"/>
              </a:rPr>
              <a:t> of H SAF </a:t>
            </a:r>
            <a:r>
              <a:rPr lang="it-IT" sz="2600" b="1" dirty="0" err="1">
                <a:solidFill>
                  <a:srgbClr val="C00000"/>
                </a:solidFill>
                <a:latin typeface="Palatino Linotype" panose="02040502050505030304" pitchFamily="18" charset="0"/>
              </a:rPr>
              <a:t>retrievals</a:t>
            </a:r>
            <a:r>
              <a:rPr lang="it-IT" sz="2600" b="1" dirty="0">
                <a:solidFill>
                  <a:srgbClr val="C00000"/>
                </a:solidFill>
                <a:latin typeface="Palatino Linotype" panose="02040502050505030304" pitchFamily="18" charset="0"/>
              </a:rPr>
              <a:t> (</a:t>
            </a:r>
            <a:r>
              <a:rPr lang="it-IT" sz="2600" b="1" dirty="0" err="1">
                <a:solidFill>
                  <a:srgbClr val="C00000"/>
                </a:solidFill>
                <a:latin typeface="Palatino Linotype" panose="02040502050505030304" pitchFamily="18" charset="0"/>
              </a:rPr>
              <a:t>rain</a:t>
            </a:r>
            <a:r>
              <a:rPr lang="it-IT" sz="2600" b="1" dirty="0">
                <a:solidFill>
                  <a:srgbClr val="C00000"/>
                </a:solidFill>
                <a:latin typeface="Palatino Linotype" panose="02040502050505030304" pitchFamily="18" charset="0"/>
              </a:rPr>
              <a:t> rate) </a:t>
            </a:r>
            <a:r>
              <a:rPr lang="it-IT" sz="2600" b="1" dirty="0" err="1">
                <a:solidFill>
                  <a:srgbClr val="C00000"/>
                </a:solidFill>
                <a:latin typeface="Palatino Linotype" panose="02040502050505030304" pitchFamily="18" charset="0"/>
              </a:rPr>
              <a:t>provided</a:t>
            </a:r>
            <a:r>
              <a:rPr lang="it-IT" sz="2600" b="1" dirty="0">
                <a:solidFill>
                  <a:srgbClr val="C00000"/>
                </a:solidFill>
                <a:latin typeface="Palatino Linotype" panose="02040502050505030304" pitchFamily="18" charset="0"/>
              </a:rPr>
              <a:t> by CNR-ISAC</a:t>
            </a:r>
          </a:p>
        </p:txBody>
      </p:sp>
      <p:grpSp>
        <p:nvGrpSpPr>
          <p:cNvPr id="3" name="Gruppo 2">
            <a:extLst>
              <a:ext uri="{FF2B5EF4-FFF2-40B4-BE49-F238E27FC236}">
                <a16:creationId xmlns:a16="http://schemas.microsoft.com/office/drawing/2014/main" id="{128D9BF9-E2FC-4BD8-87A3-977DF4EC2951}"/>
              </a:ext>
            </a:extLst>
          </p:cNvPr>
          <p:cNvGrpSpPr>
            <a:grpSpLocks noChangeAspect="1"/>
          </p:cNvGrpSpPr>
          <p:nvPr/>
        </p:nvGrpSpPr>
        <p:grpSpPr>
          <a:xfrm>
            <a:off x="0" y="1196752"/>
            <a:ext cx="2250613" cy="1946431"/>
            <a:chOff x="0" y="930625"/>
            <a:chExt cx="3209564" cy="2775774"/>
          </a:xfrm>
        </p:grpSpPr>
        <p:pic>
          <p:nvPicPr>
            <p:cNvPr id="26" name="Immagine 25">
              <a:extLst>
                <a:ext uri="{FF2B5EF4-FFF2-40B4-BE49-F238E27FC236}">
                  <a16:creationId xmlns:a16="http://schemas.microsoft.com/office/drawing/2014/main" id="{D2DCA33C-F576-412F-A481-56EB2DEBC5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30625"/>
              <a:ext cx="3209564" cy="2772307"/>
            </a:xfrm>
            <a:prstGeom prst="rect">
              <a:avLst/>
            </a:prstGeom>
          </p:spPr>
        </p:pic>
        <p:sp>
          <p:nvSpPr>
            <p:cNvPr id="28" name="CasellaDiTesto 27">
              <a:extLst>
                <a:ext uri="{FF2B5EF4-FFF2-40B4-BE49-F238E27FC236}">
                  <a16:creationId xmlns:a16="http://schemas.microsoft.com/office/drawing/2014/main" id="{112637A8-9B46-4980-BA3C-FCB1A212120C}"/>
                </a:ext>
              </a:extLst>
            </p:cNvPr>
            <p:cNvSpPr txBox="1"/>
            <p:nvPr/>
          </p:nvSpPr>
          <p:spPr>
            <a:xfrm>
              <a:off x="0" y="3325098"/>
              <a:ext cx="1515912" cy="381301"/>
            </a:xfrm>
            <a:prstGeom prst="rect">
              <a:avLst/>
            </a:prstGeom>
            <a:solidFill>
              <a:schemeClr val="tx2"/>
            </a:solidFill>
          </p:spPr>
          <p:txBody>
            <a:bodyPr wrap="square" lIns="51431" tIns="25715" rIns="51431" bIns="25715" rtlCol="0" anchor="ctr" anchorCtr="0">
              <a:spAutoFit/>
            </a:bodyPr>
            <a:lstStyle/>
            <a:p>
              <a:r>
                <a:rPr lang="it-IT" sz="1400" b="1" dirty="0">
                  <a:solidFill>
                    <a:schemeClr val="bg1"/>
                  </a:solidFill>
                  <a:latin typeface="Palatino Linotype" panose="02040502050505030304" pitchFamily="18" charset="0"/>
                </a:rPr>
                <a:t>H20 (GMI)</a:t>
              </a:r>
            </a:p>
          </p:txBody>
        </p:sp>
      </p:grpSp>
      <p:grpSp>
        <p:nvGrpSpPr>
          <p:cNvPr id="4" name="Gruppo 3">
            <a:extLst>
              <a:ext uri="{FF2B5EF4-FFF2-40B4-BE49-F238E27FC236}">
                <a16:creationId xmlns:a16="http://schemas.microsoft.com/office/drawing/2014/main" id="{63B42097-81F7-4FB7-9378-14C3E666D333}"/>
              </a:ext>
            </a:extLst>
          </p:cNvPr>
          <p:cNvGrpSpPr>
            <a:grpSpLocks noChangeAspect="1"/>
          </p:cNvGrpSpPr>
          <p:nvPr/>
        </p:nvGrpSpPr>
        <p:grpSpPr>
          <a:xfrm>
            <a:off x="2303128" y="1196752"/>
            <a:ext cx="2245281" cy="1946727"/>
            <a:chOff x="3382732" y="1735632"/>
            <a:chExt cx="2917460" cy="2529526"/>
          </a:xfrm>
        </p:grpSpPr>
        <p:pic>
          <p:nvPicPr>
            <p:cNvPr id="29" name="Immagine 28">
              <a:extLst>
                <a:ext uri="{FF2B5EF4-FFF2-40B4-BE49-F238E27FC236}">
                  <a16:creationId xmlns:a16="http://schemas.microsoft.com/office/drawing/2014/main" id="{6E24B9E1-3F78-41C4-9918-0E77869508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2732" y="1735632"/>
              <a:ext cx="2917460" cy="2520002"/>
            </a:xfrm>
            <a:prstGeom prst="rect">
              <a:avLst/>
            </a:prstGeom>
          </p:spPr>
        </p:pic>
        <p:sp>
          <p:nvSpPr>
            <p:cNvPr id="30" name="CasellaDiTesto 29">
              <a:extLst>
                <a:ext uri="{FF2B5EF4-FFF2-40B4-BE49-F238E27FC236}">
                  <a16:creationId xmlns:a16="http://schemas.microsoft.com/office/drawing/2014/main" id="{5324F09D-8772-4309-BAEA-EEA33682948B}"/>
                </a:ext>
              </a:extLst>
            </p:cNvPr>
            <p:cNvSpPr txBox="1"/>
            <p:nvPr/>
          </p:nvSpPr>
          <p:spPr>
            <a:xfrm>
              <a:off x="3382732" y="3917737"/>
              <a:ext cx="1644689" cy="347421"/>
            </a:xfrm>
            <a:prstGeom prst="rect">
              <a:avLst/>
            </a:prstGeom>
            <a:solidFill>
              <a:schemeClr val="tx2"/>
            </a:solidFill>
          </p:spPr>
          <p:txBody>
            <a:bodyPr wrap="square" lIns="51431" tIns="25715" rIns="51431" bIns="25715" rtlCol="0" anchor="ctr" anchorCtr="0">
              <a:spAutoFit/>
            </a:bodyPr>
            <a:lstStyle/>
            <a:p>
              <a:r>
                <a:rPr lang="it-IT" sz="1400" b="1" dirty="0">
                  <a:solidFill>
                    <a:schemeClr val="bg1"/>
                  </a:solidFill>
                  <a:latin typeface="Palatino Linotype" panose="02040502050505030304" pitchFamily="18" charset="0"/>
                </a:rPr>
                <a:t>H01 (SSMIS)</a:t>
              </a:r>
            </a:p>
          </p:txBody>
        </p:sp>
      </p:grpSp>
      <p:grpSp>
        <p:nvGrpSpPr>
          <p:cNvPr id="5" name="Gruppo 4">
            <a:extLst>
              <a:ext uri="{FF2B5EF4-FFF2-40B4-BE49-F238E27FC236}">
                <a16:creationId xmlns:a16="http://schemas.microsoft.com/office/drawing/2014/main" id="{07A74548-0A68-4BF5-84B1-29B150DCCDFA}"/>
              </a:ext>
            </a:extLst>
          </p:cNvPr>
          <p:cNvGrpSpPr>
            <a:grpSpLocks noChangeAspect="1"/>
          </p:cNvGrpSpPr>
          <p:nvPr/>
        </p:nvGrpSpPr>
        <p:grpSpPr>
          <a:xfrm>
            <a:off x="4600924" y="1196752"/>
            <a:ext cx="2245281" cy="1946727"/>
            <a:chOff x="4598983" y="1735632"/>
            <a:chExt cx="2917460" cy="2529525"/>
          </a:xfrm>
        </p:grpSpPr>
        <p:pic>
          <p:nvPicPr>
            <p:cNvPr id="31" name="Immagine 30">
              <a:extLst>
                <a:ext uri="{FF2B5EF4-FFF2-40B4-BE49-F238E27FC236}">
                  <a16:creationId xmlns:a16="http://schemas.microsoft.com/office/drawing/2014/main" id="{8D3BCC97-454D-4F8D-9046-9BBCC1C225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8983" y="1735632"/>
              <a:ext cx="2917460" cy="2520001"/>
            </a:xfrm>
            <a:prstGeom prst="rect">
              <a:avLst/>
            </a:prstGeom>
          </p:spPr>
        </p:pic>
        <p:sp>
          <p:nvSpPr>
            <p:cNvPr id="32" name="CasellaDiTesto 31">
              <a:extLst>
                <a:ext uri="{FF2B5EF4-FFF2-40B4-BE49-F238E27FC236}">
                  <a16:creationId xmlns:a16="http://schemas.microsoft.com/office/drawing/2014/main" id="{3A8DD00D-0E63-4C0B-A8EC-4DFD81531589}"/>
                </a:ext>
              </a:extLst>
            </p:cNvPr>
            <p:cNvSpPr txBox="1"/>
            <p:nvPr/>
          </p:nvSpPr>
          <p:spPr>
            <a:xfrm>
              <a:off x="4598983" y="3917736"/>
              <a:ext cx="1381220" cy="347421"/>
            </a:xfrm>
            <a:prstGeom prst="rect">
              <a:avLst/>
            </a:prstGeom>
            <a:solidFill>
              <a:schemeClr val="tx2"/>
            </a:solidFill>
          </p:spPr>
          <p:txBody>
            <a:bodyPr wrap="square" lIns="51431" tIns="25715" rIns="51431" bIns="25715" rtlCol="0" anchor="ctr" anchorCtr="0">
              <a:spAutoFit/>
            </a:bodyPr>
            <a:lstStyle/>
            <a:p>
              <a:r>
                <a:rPr lang="it-IT" sz="1400" b="1" dirty="0">
                  <a:solidFill>
                    <a:schemeClr val="bg1"/>
                  </a:solidFill>
                  <a:latin typeface="Palatino Linotype" panose="02040502050505030304" pitchFamily="18" charset="0"/>
                </a:rPr>
                <a:t>H20 (GMI)</a:t>
              </a:r>
            </a:p>
          </p:txBody>
        </p:sp>
      </p:grpSp>
      <p:grpSp>
        <p:nvGrpSpPr>
          <p:cNvPr id="10" name="Gruppo 9">
            <a:extLst>
              <a:ext uri="{FF2B5EF4-FFF2-40B4-BE49-F238E27FC236}">
                <a16:creationId xmlns:a16="http://schemas.microsoft.com/office/drawing/2014/main" id="{3D9B4398-261E-4533-86EF-2801B996B164}"/>
              </a:ext>
            </a:extLst>
          </p:cNvPr>
          <p:cNvGrpSpPr>
            <a:grpSpLocks noChangeAspect="1"/>
          </p:cNvGrpSpPr>
          <p:nvPr/>
        </p:nvGrpSpPr>
        <p:grpSpPr>
          <a:xfrm>
            <a:off x="6898719" y="1196752"/>
            <a:ext cx="2245281" cy="1946727"/>
            <a:chOff x="0" y="3573016"/>
            <a:chExt cx="2917460" cy="2529526"/>
          </a:xfrm>
        </p:grpSpPr>
        <p:pic>
          <p:nvPicPr>
            <p:cNvPr id="33" name="Immagine 32">
              <a:extLst>
                <a:ext uri="{FF2B5EF4-FFF2-40B4-BE49-F238E27FC236}">
                  <a16:creationId xmlns:a16="http://schemas.microsoft.com/office/drawing/2014/main" id="{C73F9964-38DA-4915-8C22-0F27BF7ACB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3573016"/>
              <a:ext cx="2917460" cy="2520002"/>
            </a:xfrm>
            <a:prstGeom prst="rect">
              <a:avLst/>
            </a:prstGeom>
          </p:spPr>
        </p:pic>
        <p:sp>
          <p:nvSpPr>
            <p:cNvPr id="34" name="CasellaDiTesto 33">
              <a:extLst>
                <a:ext uri="{FF2B5EF4-FFF2-40B4-BE49-F238E27FC236}">
                  <a16:creationId xmlns:a16="http://schemas.microsoft.com/office/drawing/2014/main" id="{0419EBC7-D499-45BB-B373-0102ED93DD16}"/>
                </a:ext>
              </a:extLst>
            </p:cNvPr>
            <p:cNvSpPr txBox="1"/>
            <p:nvPr/>
          </p:nvSpPr>
          <p:spPr>
            <a:xfrm>
              <a:off x="0" y="5755121"/>
              <a:ext cx="1529860" cy="347421"/>
            </a:xfrm>
            <a:prstGeom prst="rect">
              <a:avLst/>
            </a:prstGeom>
            <a:solidFill>
              <a:schemeClr val="tx2"/>
            </a:solidFill>
          </p:spPr>
          <p:txBody>
            <a:bodyPr wrap="square" lIns="51431" tIns="25715" rIns="51431" bIns="25715" rtlCol="0" anchor="ctr" anchorCtr="0">
              <a:spAutoFit/>
            </a:bodyPr>
            <a:lstStyle/>
            <a:p>
              <a:r>
                <a:rPr lang="it-IT" sz="1400" b="1" dirty="0">
                  <a:solidFill>
                    <a:schemeClr val="bg1"/>
                  </a:solidFill>
                  <a:latin typeface="Palatino Linotype" panose="02040502050505030304" pitchFamily="18" charset="0"/>
                </a:rPr>
                <a:t>H02B (MHS)</a:t>
              </a:r>
            </a:p>
          </p:txBody>
        </p:sp>
      </p:grpSp>
      <p:grpSp>
        <p:nvGrpSpPr>
          <p:cNvPr id="11" name="Gruppo 10">
            <a:extLst>
              <a:ext uri="{FF2B5EF4-FFF2-40B4-BE49-F238E27FC236}">
                <a16:creationId xmlns:a16="http://schemas.microsoft.com/office/drawing/2014/main" id="{A38EB762-8BC5-4540-94F6-C6D5FBF0944A}"/>
              </a:ext>
            </a:extLst>
          </p:cNvPr>
          <p:cNvGrpSpPr>
            <a:grpSpLocks noChangeAspect="1"/>
          </p:cNvGrpSpPr>
          <p:nvPr/>
        </p:nvGrpSpPr>
        <p:grpSpPr>
          <a:xfrm>
            <a:off x="0" y="3212976"/>
            <a:ext cx="2246181" cy="1951065"/>
            <a:chOff x="3374816" y="4113280"/>
            <a:chExt cx="2917460" cy="2534147"/>
          </a:xfrm>
        </p:grpSpPr>
        <p:pic>
          <p:nvPicPr>
            <p:cNvPr id="35" name="Immagine 34">
              <a:extLst>
                <a:ext uri="{FF2B5EF4-FFF2-40B4-BE49-F238E27FC236}">
                  <a16:creationId xmlns:a16="http://schemas.microsoft.com/office/drawing/2014/main" id="{CB8E736A-6733-472C-90DD-F1665D3A04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74816" y="4113280"/>
              <a:ext cx="2917460" cy="2520000"/>
            </a:xfrm>
            <a:prstGeom prst="rect">
              <a:avLst/>
            </a:prstGeom>
          </p:spPr>
        </p:pic>
        <p:sp>
          <p:nvSpPr>
            <p:cNvPr id="36" name="CasellaDiTesto 35">
              <a:extLst>
                <a:ext uri="{FF2B5EF4-FFF2-40B4-BE49-F238E27FC236}">
                  <a16:creationId xmlns:a16="http://schemas.microsoft.com/office/drawing/2014/main" id="{F828F0BF-5E7C-4BC2-9CDA-C62D65A050D5}"/>
                </a:ext>
              </a:extLst>
            </p:cNvPr>
            <p:cNvSpPr txBox="1"/>
            <p:nvPr/>
          </p:nvSpPr>
          <p:spPr>
            <a:xfrm>
              <a:off x="3374816" y="6300145"/>
              <a:ext cx="1523646" cy="347282"/>
            </a:xfrm>
            <a:prstGeom prst="rect">
              <a:avLst/>
            </a:prstGeom>
            <a:solidFill>
              <a:schemeClr val="tx2"/>
            </a:solidFill>
          </p:spPr>
          <p:txBody>
            <a:bodyPr wrap="none" lIns="51431" tIns="25715" rIns="51431" bIns="25715" rtlCol="0" anchor="ctr" anchorCtr="0">
              <a:spAutoFit/>
            </a:bodyPr>
            <a:lstStyle/>
            <a:p>
              <a:r>
                <a:rPr lang="it-IT" sz="1400" b="1" dirty="0">
                  <a:solidFill>
                    <a:schemeClr val="bg1"/>
                  </a:solidFill>
                  <a:latin typeface="Palatino Linotype" panose="02040502050505030304" pitchFamily="18" charset="0"/>
                </a:rPr>
                <a:t>H01 (SSMIS)</a:t>
              </a:r>
            </a:p>
          </p:txBody>
        </p:sp>
      </p:grpSp>
      <p:grpSp>
        <p:nvGrpSpPr>
          <p:cNvPr id="39" name="Gruppo 38">
            <a:extLst>
              <a:ext uri="{FF2B5EF4-FFF2-40B4-BE49-F238E27FC236}">
                <a16:creationId xmlns:a16="http://schemas.microsoft.com/office/drawing/2014/main" id="{265A1621-5268-406C-BAF2-0F4193727FAD}"/>
              </a:ext>
            </a:extLst>
          </p:cNvPr>
          <p:cNvGrpSpPr>
            <a:grpSpLocks noChangeAspect="1"/>
          </p:cNvGrpSpPr>
          <p:nvPr/>
        </p:nvGrpSpPr>
        <p:grpSpPr>
          <a:xfrm>
            <a:off x="2296319" y="3212976"/>
            <a:ext cx="2246181" cy="1951065"/>
            <a:chOff x="6763327" y="4113280"/>
            <a:chExt cx="2917460" cy="2534147"/>
          </a:xfrm>
        </p:grpSpPr>
        <p:pic>
          <p:nvPicPr>
            <p:cNvPr id="37" name="Immagine 36">
              <a:extLst>
                <a:ext uri="{FF2B5EF4-FFF2-40B4-BE49-F238E27FC236}">
                  <a16:creationId xmlns:a16="http://schemas.microsoft.com/office/drawing/2014/main" id="{44037B6D-51C8-4DAD-A429-33FA14EFB65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63327" y="4113280"/>
              <a:ext cx="2917460" cy="2520000"/>
            </a:xfrm>
            <a:prstGeom prst="rect">
              <a:avLst/>
            </a:prstGeom>
          </p:spPr>
        </p:pic>
        <p:sp>
          <p:nvSpPr>
            <p:cNvPr id="38" name="CasellaDiTesto 37">
              <a:extLst>
                <a:ext uri="{FF2B5EF4-FFF2-40B4-BE49-F238E27FC236}">
                  <a16:creationId xmlns:a16="http://schemas.microsoft.com/office/drawing/2014/main" id="{D0888B8B-E2D1-40C6-8559-18DA7A44160E}"/>
                </a:ext>
              </a:extLst>
            </p:cNvPr>
            <p:cNvSpPr txBox="1"/>
            <p:nvPr/>
          </p:nvSpPr>
          <p:spPr>
            <a:xfrm>
              <a:off x="6763327" y="6300145"/>
              <a:ext cx="1496578" cy="347282"/>
            </a:xfrm>
            <a:prstGeom prst="rect">
              <a:avLst/>
            </a:prstGeom>
            <a:solidFill>
              <a:schemeClr val="tx2"/>
            </a:solidFill>
          </p:spPr>
          <p:txBody>
            <a:bodyPr wrap="none" lIns="51431" tIns="25715" rIns="51431" bIns="25715" rtlCol="0" anchor="ctr" anchorCtr="0">
              <a:spAutoFit/>
            </a:bodyPr>
            <a:lstStyle/>
            <a:p>
              <a:r>
                <a:rPr lang="it-IT" sz="1400" b="1" dirty="0">
                  <a:solidFill>
                    <a:schemeClr val="bg1"/>
                  </a:solidFill>
                  <a:latin typeface="Palatino Linotype" panose="02040502050505030304" pitchFamily="18" charset="0"/>
                </a:rPr>
                <a:t>H02B (MHS)</a:t>
              </a:r>
            </a:p>
          </p:txBody>
        </p:sp>
      </p:grpSp>
      <p:grpSp>
        <p:nvGrpSpPr>
          <p:cNvPr id="42" name="Gruppo 41">
            <a:extLst>
              <a:ext uri="{FF2B5EF4-FFF2-40B4-BE49-F238E27FC236}">
                <a16:creationId xmlns:a16="http://schemas.microsoft.com/office/drawing/2014/main" id="{40AD6889-9FFC-4789-BE91-621967AC68A6}"/>
              </a:ext>
            </a:extLst>
          </p:cNvPr>
          <p:cNvGrpSpPr>
            <a:grpSpLocks noChangeAspect="1"/>
          </p:cNvGrpSpPr>
          <p:nvPr/>
        </p:nvGrpSpPr>
        <p:grpSpPr>
          <a:xfrm>
            <a:off x="4592638" y="3212976"/>
            <a:ext cx="2250612" cy="1944000"/>
            <a:chOff x="4598984" y="4113280"/>
            <a:chExt cx="2125578" cy="1836000"/>
          </a:xfrm>
        </p:grpSpPr>
        <p:pic>
          <p:nvPicPr>
            <p:cNvPr id="40" name="Immagine 39">
              <a:extLst>
                <a:ext uri="{FF2B5EF4-FFF2-40B4-BE49-F238E27FC236}">
                  <a16:creationId xmlns:a16="http://schemas.microsoft.com/office/drawing/2014/main" id="{BAF093BF-4CE7-4C21-B2DF-9D77FBF6382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8984" y="4113280"/>
              <a:ext cx="2125578" cy="1836000"/>
            </a:xfrm>
            <a:prstGeom prst="rect">
              <a:avLst/>
            </a:prstGeom>
          </p:spPr>
        </p:pic>
        <p:sp>
          <p:nvSpPr>
            <p:cNvPr id="41" name="CasellaDiTesto 40">
              <a:extLst>
                <a:ext uri="{FF2B5EF4-FFF2-40B4-BE49-F238E27FC236}">
                  <a16:creationId xmlns:a16="http://schemas.microsoft.com/office/drawing/2014/main" id="{8D4AA1EA-C36E-4CA0-9C54-30214C7DB10D}"/>
                </a:ext>
              </a:extLst>
            </p:cNvPr>
            <p:cNvSpPr txBox="1"/>
            <p:nvPr/>
          </p:nvSpPr>
          <p:spPr>
            <a:xfrm>
              <a:off x="4598984" y="5681904"/>
              <a:ext cx="1173070" cy="267376"/>
            </a:xfrm>
            <a:prstGeom prst="rect">
              <a:avLst/>
            </a:prstGeom>
            <a:solidFill>
              <a:schemeClr val="tx2"/>
            </a:solidFill>
          </p:spPr>
          <p:txBody>
            <a:bodyPr wrap="none" lIns="51431" tIns="25715" rIns="51431" bIns="25715" rtlCol="0" anchor="ctr" anchorCtr="0">
              <a:spAutoFit/>
            </a:bodyPr>
            <a:lstStyle/>
            <a:p>
              <a:r>
                <a:rPr lang="it-IT" sz="1400" b="1" dirty="0">
                  <a:solidFill>
                    <a:schemeClr val="bg1"/>
                  </a:solidFill>
                  <a:latin typeface="Palatino Linotype" panose="02040502050505030304" pitchFamily="18" charset="0"/>
                </a:rPr>
                <a:t>H01 (SSMIS)</a:t>
              </a:r>
            </a:p>
          </p:txBody>
        </p:sp>
      </p:grpSp>
      <p:grpSp>
        <p:nvGrpSpPr>
          <p:cNvPr id="45" name="Gruppo 44">
            <a:extLst>
              <a:ext uri="{FF2B5EF4-FFF2-40B4-BE49-F238E27FC236}">
                <a16:creationId xmlns:a16="http://schemas.microsoft.com/office/drawing/2014/main" id="{6713BFCF-0636-49C9-A8C0-A396198B13E3}"/>
              </a:ext>
            </a:extLst>
          </p:cNvPr>
          <p:cNvGrpSpPr>
            <a:grpSpLocks noChangeAspect="1"/>
          </p:cNvGrpSpPr>
          <p:nvPr/>
        </p:nvGrpSpPr>
        <p:grpSpPr>
          <a:xfrm>
            <a:off x="6893388" y="3212976"/>
            <a:ext cx="2250612" cy="1944000"/>
            <a:chOff x="6898475" y="4113280"/>
            <a:chExt cx="2125578" cy="1836000"/>
          </a:xfrm>
        </p:grpSpPr>
        <p:pic>
          <p:nvPicPr>
            <p:cNvPr id="43" name="Immagine 42">
              <a:extLst>
                <a:ext uri="{FF2B5EF4-FFF2-40B4-BE49-F238E27FC236}">
                  <a16:creationId xmlns:a16="http://schemas.microsoft.com/office/drawing/2014/main" id="{19552B90-51EF-4845-A4DB-78F29284528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8475" y="4113280"/>
              <a:ext cx="2125578" cy="1836000"/>
            </a:xfrm>
            <a:prstGeom prst="rect">
              <a:avLst/>
            </a:prstGeom>
          </p:spPr>
        </p:pic>
        <p:sp>
          <p:nvSpPr>
            <p:cNvPr id="44" name="CasellaDiTesto 43">
              <a:extLst>
                <a:ext uri="{FF2B5EF4-FFF2-40B4-BE49-F238E27FC236}">
                  <a16:creationId xmlns:a16="http://schemas.microsoft.com/office/drawing/2014/main" id="{FC3F70AF-330F-456D-A1FB-295965D0F474}"/>
                </a:ext>
              </a:extLst>
            </p:cNvPr>
            <p:cNvSpPr txBox="1"/>
            <p:nvPr/>
          </p:nvSpPr>
          <p:spPr>
            <a:xfrm>
              <a:off x="6898475" y="5681904"/>
              <a:ext cx="1152230" cy="267376"/>
            </a:xfrm>
            <a:prstGeom prst="rect">
              <a:avLst/>
            </a:prstGeom>
            <a:solidFill>
              <a:schemeClr val="tx2"/>
            </a:solidFill>
          </p:spPr>
          <p:txBody>
            <a:bodyPr wrap="none" lIns="51431" tIns="25715" rIns="51431" bIns="25715" rtlCol="0" anchor="ctr" anchorCtr="0">
              <a:spAutoFit/>
            </a:bodyPr>
            <a:lstStyle/>
            <a:p>
              <a:r>
                <a:rPr lang="it-IT" sz="1400" b="1" dirty="0">
                  <a:solidFill>
                    <a:schemeClr val="bg1"/>
                  </a:solidFill>
                  <a:latin typeface="Palatino Linotype" panose="02040502050505030304" pitchFamily="18" charset="0"/>
                </a:rPr>
                <a:t>H02B (MHS)</a:t>
              </a:r>
            </a:p>
          </p:txBody>
        </p:sp>
      </p:grpSp>
      <p:sp>
        <p:nvSpPr>
          <p:cNvPr id="47" name="Segnaposto data 7">
            <a:extLst>
              <a:ext uri="{FF2B5EF4-FFF2-40B4-BE49-F238E27FC236}">
                <a16:creationId xmlns:a16="http://schemas.microsoft.com/office/drawing/2014/main" id="{3B170738-37CC-472D-8A0F-E300286270E2}"/>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6" name="Segnaposto numero diapositiva 5">
            <a:extLst>
              <a:ext uri="{FF2B5EF4-FFF2-40B4-BE49-F238E27FC236}">
                <a16:creationId xmlns:a16="http://schemas.microsoft.com/office/drawing/2014/main" id="{ED0C089C-525A-4435-966E-A30EB593D89C}"/>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28</a:t>
            </a:fld>
            <a:endParaRPr lang="it-IT" dirty="0"/>
          </a:p>
        </p:txBody>
      </p:sp>
    </p:spTree>
    <p:extLst>
      <p:ext uri="{BB962C8B-B14F-4D97-AF65-F5344CB8AC3E}">
        <p14:creationId xmlns:p14="http://schemas.microsoft.com/office/powerpoint/2010/main" val="2285625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4622" y="55897"/>
            <a:ext cx="8229600" cy="484632"/>
          </a:xfrm>
        </p:spPr>
        <p:txBody>
          <a:bodyPr>
            <a:noAutofit/>
          </a:bodyPr>
          <a:lstStyle/>
          <a:p>
            <a:r>
              <a:rPr lang="it-IT" sz="3600" b="1" dirty="0">
                <a:solidFill>
                  <a:srgbClr val="C00000"/>
                </a:solidFill>
                <a:latin typeface="Palatino Linotype" panose="02040502050505030304" pitchFamily="18" charset="0"/>
              </a:rPr>
              <a:t>MW-IR </a:t>
            </a:r>
            <a:r>
              <a:rPr lang="it-IT" sz="3600" b="1" dirty="0" err="1">
                <a:solidFill>
                  <a:srgbClr val="C00000"/>
                </a:solidFill>
                <a:latin typeface="Palatino Linotype" panose="02040502050505030304" pitchFamily="18" charset="0"/>
              </a:rPr>
              <a:t>combined</a:t>
            </a:r>
            <a:r>
              <a:rPr lang="it-IT" sz="3600" b="1" dirty="0">
                <a:solidFill>
                  <a:srgbClr val="C00000"/>
                </a:solidFill>
                <a:latin typeface="Palatino Linotype" panose="02040502050505030304" pitchFamily="18" charset="0"/>
              </a:rPr>
              <a:t> product</a:t>
            </a:r>
          </a:p>
        </p:txBody>
      </p:sp>
      <p:sp>
        <p:nvSpPr>
          <p:cNvPr id="7" name="CasellaDiTesto 6"/>
          <p:cNvSpPr txBox="1"/>
          <p:nvPr/>
        </p:nvSpPr>
        <p:spPr>
          <a:xfrm>
            <a:off x="142876" y="4853478"/>
            <a:ext cx="8821612" cy="1815882"/>
          </a:xfrm>
          <a:prstGeom prst="rect">
            <a:avLst/>
          </a:prstGeom>
          <a:noFill/>
        </p:spPr>
        <p:txBody>
          <a:bodyPr wrap="square" rtlCol="0">
            <a:spAutoFit/>
          </a:bodyPr>
          <a:lstStyle/>
          <a:p>
            <a:pPr algn="just"/>
            <a:r>
              <a:rPr lang="en-US" sz="1600" b="1" dirty="0">
                <a:latin typeface="Palatino Linotype" panose="02040502050505030304" pitchFamily="18" charset="0"/>
              </a:rPr>
              <a:t>H03 HSAF Product:</a:t>
            </a:r>
          </a:p>
          <a:p>
            <a:pPr marL="216000" indent="-216000" algn="just">
              <a:buFont typeface="Arial" panose="020B0604020202020204" pitchFamily="34" charset="0"/>
              <a:buChar char="•"/>
            </a:pPr>
            <a:r>
              <a:rPr lang="en-US" sz="1600" dirty="0">
                <a:latin typeface="Palatino Linotype" panose="02040502050505030304" pitchFamily="18" charset="0"/>
              </a:rPr>
              <a:t>precipitation rate (mm/h) estimated from GEO IR observations calibrated in NRT with MW precipitation rate estimates (</a:t>
            </a:r>
            <a:r>
              <a:rPr lang="en-US" sz="1600" u="sng" dirty="0">
                <a:latin typeface="Palatino Linotype" panose="02040502050505030304" pitchFamily="18" charset="0"/>
              </a:rPr>
              <a:t>MW/IR Rapid Update Technique</a:t>
            </a:r>
            <a:r>
              <a:rPr lang="en-US" sz="1600" dirty="0">
                <a:latin typeface="Palatino Linotype" panose="02040502050505030304" pitchFamily="18" charset="0"/>
              </a:rPr>
              <a:t>);</a:t>
            </a:r>
          </a:p>
          <a:p>
            <a:pPr marL="214313" indent="-214313" algn="just">
              <a:buFont typeface="Arial"/>
              <a:buChar char="•"/>
            </a:pPr>
            <a:r>
              <a:rPr lang="en-US" sz="1600" dirty="0">
                <a:latin typeface="Palatino Linotype" panose="02040502050505030304" pitchFamily="18" charset="0"/>
              </a:rPr>
              <a:t>spatial resolution: SEVIRI IR (around 5 km);</a:t>
            </a:r>
          </a:p>
          <a:p>
            <a:pPr marL="214313" indent="-214313" algn="just">
              <a:buFont typeface="Arial"/>
              <a:buChar char="•"/>
            </a:pPr>
            <a:r>
              <a:rPr lang="en-US" sz="1600" dirty="0">
                <a:latin typeface="Palatino Linotype" panose="02040502050505030304" pitchFamily="18" charset="0"/>
              </a:rPr>
              <a:t>temporal resolution: 15 min;</a:t>
            </a:r>
          </a:p>
          <a:p>
            <a:pPr marL="214313" indent="-214313" algn="just">
              <a:buFont typeface="Arial"/>
              <a:buChar char="•"/>
            </a:pPr>
            <a:r>
              <a:rPr lang="en-US" sz="1600" dirty="0">
                <a:latin typeface="Palatino Linotype" panose="02040502050505030304" pitchFamily="18" charset="0"/>
              </a:rPr>
              <a:t>available in NRT (after 20-30 min GEO observation time);</a:t>
            </a:r>
          </a:p>
          <a:p>
            <a:pPr marL="214313" indent="-214313" algn="just">
              <a:buFont typeface="Arial"/>
              <a:buChar char="•"/>
            </a:pPr>
            <a:r>
              <a:rPr lang="en-US" sz="1600" dirty="0">
                <a:latin typeface="Palatino Linotype" panose="02040502050505030304" pitchFamily="18" charset="0"/>
              </a:rPr>
              <a:t>H01 and H02B as inputs.</a:t>
            </a:r>
          </a:p>
        </p:txBody>
      </p:sp>
      <p:sp>
        <p:nvSpPr>
          <p:cNvPr id="3" name="CasellaDiTesto 2"/>
          <p:cNvSpPr txBox="1"/>
          <p:nvPr/>
        </p:nvSpPr>
        <p:spPr>
          <a:xfrm>
            <a:off x="732879" y="744581"/>
            <a:ext cx="3461205" cy="400110"/>
          </a:xfrm>
          <a:prstGeom prst="rect">
            <a:avLst/>
          </a:prstGeom>
          <a:solidFill>
            <a:srgbClr val="FFC000"/>
          </a:solidFill>
          <a:ln w="25400">
            <a:solidFill>
              <a:schemeClr val="accent1">
                <a:shade val="50000"/>
              </a:schemeClr>
            </a:solidFill>
          </a:ln>
        </p:spPr>
        <p:txBody>
          <a:bodyPr wrap="none" rtlCol="0">
            <a:spAutoFit/>
          </a:bodyPr>
          <a:lstStyle/>
          <a:p>
            <a:pPr algn="ctr"/>
            <a:r>
              <a:rPr lang="it-IT" sz="2000" b="1" dirty="0">
                <a:latin typeface="Palatino Linotype" panose="02040502050505030304" pitchFamily="18" charset="0"/>
              </a:rPr>
              <a:t>H SAF MW-</a:t>
            </a:r>
            <a:r>
              <a:rPr lang="it-IT" sz="2000" b="1" dirty="0" err="1">
                <a:latin typeface="Palatino Linotype" panose="02040502050505030304" pitchFamily="18" charset="0"/>
              </a:rPr>
              <a:t>based</a:t>
            </a:r>
            <a:r>
              <a:rPr lang="it-IT" sz="2000" b="1" dirty="0">
                <a:latin typeface="Palatino Linotype" panose="02040502050505030304" pitchFamily="18" charset="0"/>
              </a:rPr>
              <a:t> products </a:t>
            </a:r>
          </a:p>
        </p:txBody>
      </p:sp>
      <p:sp>
        <p:nvSpPr>
          <p:cNvPr id="9" name="Freccia a destra 8">
            <a:extLst>
              <a:ext uri="{FF2B5EF4-FFF2-40B4-BE49-F238E27FC236}">
                <a16:creationId xmlns:a16="http://schemas.microsoft.com/office/drawing/2014/main" id="{1C168FB5-FE72-4BA9-AFF5-965246B2DEB4}"/>
              </a:ext>
            </a:extLst>
          </p:cNvPr>
          <p:cNvSpPr/>
          <p:nvPr/>
        </p:nvSpPr>
        <p:spPr>
          <a:xfrm>
            <a:off x="4364183" y="980728"/>
            <a:ext cx="504056" cy="484632"/>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000" b="1">
              <a:latin typeface="Palatino Linotype" panose="02040502050505030304" pitchFamily="18" charset="0"/>
            </a:endParaRPr>
          </a:p>
        </p:txBody>
      </p:sp>
      <p:sp>
        <p:nvSpPr>
          <p:cNvPr id="10" name="CasellaDiTesto 9">
            <a:extLst>
              <a:ext uri="{FF2B5EF4-FFF2-40B4-BE49-F238E27FC236}">
                <a16:creationId xmlns:a16="http://schemas.microsoft.com/office/drawing/2014/main" id="{0AFBA068-A1B9-4196-9E7C-968344EC6930}"/>
              </a:ext>
            </a:extLst>
          </p:cNvPr>
          <p:cNvSpPr txBox="1"/>
          <p:nvPr/>
        </p:nvSpPr>
        <p:spPr>
          <a:xfrm>
            <a:off x="4998936" y="1012666"/>
            <a:ext cx="3451587" cy="400110"/>
          </a:xfrm>
          <a:prstGeom prst="rect">
            <a:avLst/>
          </a:prstGeom>
          <a:solidFill>
            <a:srgbClr val="FFC000"/>
          </a:solidFill>
          <a:ln w="25400">
            <a:solidFill>
              <a:schemeClr val="accent1">
                <a:shade val="50000"/>
              </a:schemeClr>
            </a:solidFill>
          </a:ln>
        </p:spPr>
        <p:txBody>
          <a:bodyPr wrap="none" rtlCol="0">
            <a:spAutoFit/>
          </a:bodyPr>
          <a:lstStyle/>
          <a:p>
            <a:pPr algn="ctr"/>
            <a:r>
              <a:rPr lang="it-IT" sz="2000" b="1" dirty="0">
                <a:latin typeface="Palatino Linotype" panose="02040502050505030304" pitchFamily="18" charset="0"/>
              </a:rPr>
              <a:t>MW-IR </a:t>
            </a:r>
            <a:r>
              <a:rPr lang="it-IT" sz="2000" b="1" dirty="0" err="1">
                <a:latin typeface="Palatino Linotype" panose="02040502050505030304" pitchFamily="18" charset="0"/>
              </a:rPr>
              <a:t>combined</a:t>
            </a:r>
            <a:r>
              <a:rPr lang="it-IT" sz="2000" b="1" dirty="0">
                <a:latin typeface="Palatino Linotype" panose="02040502050505030304" pitchFamily="18" charset="0"/>
              </a:rPr>
              <a:t> products </a:t>
            </a:r>
          </a:p>
        </p:txBody>
      </p:sp>
      <p:sp>
        <p:nvSpPr>
          <p:cNvPr id="15" name="CasellaDiTesto 14">
            <a:extLst>
              <a:ext uri="{FF2B5EF4-FFF2-40B4-BE49-F238E27FC236}">
                <a16:creationId xmlns:a16="http://schemas.microsoft.com/office/drawing/2014/main" id="{8D2A79FC-0858-4773-8FC4-BE17181917D3}"/>
              </a:ext>
            </a:extLst>
          </p:cNvPr>
          <p:cNvSpPr txBox="1"/>
          <p:nvPr/>
        </p:nvSpPr>
        <p:spPr>
          <a:xfrm>
            <a:off x="732879" y="1228690"/>
            <a:ext cx="3129383" cy="400110"/>
          </a:xfrm>
          <a:prstGeom prst="rect">
            <a:avLst/>
          </a:prstGeom>
          <a:solidFill>
            <a:srgbClr val="FFC000"/>
          </a:solidFill>
          <a:ln w="25400">
            <a:solidFill>
              <a:schemeClr val="accent1">
                <a:shade val="50000"/>
              </a:schemeClr>
            </a:solidFill>
          </a:ln>
        </p:spPr>
        <p:txBody>
          <a:bodyPr wrap="none" rtlCol="0">
            <a:spAutoFit/>
          </a:bodyPr>
          <a:lstStyle/>
          <a:p>
            <a:pPr algn="ctr"/>
            <a:r>
              <a:rPr lang="it-IT" sz="2000" b="1" dirty="0">
                <a:latin typeface="Palatino Linotype" panose="02040502050505030304" pitchFamily="18" charset="0"/>
              </a:rPr>
              <a:t>TB from IR </a:t>
            </a:r>
            <a:r>
              <a:rPr lang="it-IT" sz="2000" b="1" dirty="0" err="1">
                <a:latin typeface="Palatino Linotype" panose="02040502050505030304" pitchFamily="18" charset="0"/>
              </a:rPr>
              <a:t>observations</a:t>
            </a:r>
            <a:r>
              <a:rPr lang="it-IT" sz="2000" b="1" dirty="0">
                <a:latin typeface="Palatino Linotype" panose="02040502050505030304" pitchFamily="18" charset="0"/>
              </a:rPr>
              <a:t> </a:t>
            </a:r>
          </a:p>
        </p:txBody>
      </p:sp>
      <p:sp>
        <p:nvSpPr>
          <p:cNvPr id="11" name="Segnaposto data 7">
            <a:extLst>
              <a:ext uri="{FF2B5EF4-FFF2-40B4-BE49-F238E27FC236}">
                <a16:creationId xmlns:a16="http://schemas.microsoft.com/office/drawing/2014/main" id="{2F660EB9-C934-4900-9038-3EEEC4BAAE80}"/>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4" name="Segnaposto numero diapositiva 3">
            <a:extLst>
              <a:ext uri="{FF2B5EF4-FFF2-40B4-BE49-F238E27FC236}">
                <a16:creationId xmlns:a16="http://schemas.microsoft.com/office/drawing/2014/main" id="{F3CF8891-D017-4E9B-AC29-B4EAAB052420}"/>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29</a:t>
            </a:fld>
            <a:endParaRPr lang="it-IT" dirty="0"/>
          </a:p>
        </p:txBody>
      </p:sp>
      <p:pic>
        <p:nvPicPr>
          <p:cNvPr id="14" name="Immagine 13">
            <a:extLst>
              <a:ext uri="{FF2B5EF4-FFF2-40B4-BE49-F238E27FC236}">
                <a16:creationId xmlns:a16="http://schemas.microsoft.com/office/drawing/2014/main" id="{40F917E2-5528-4685-BD96-308797059246}"/>
              </a:ext>
            </a:extLst>
          </p:cNvPr>
          <p:cNvPicPr>
            <a:picLocks noChangeAspect="1"/>
          </p:cNvPicPr>
          <p:nvPr/>
        </p:nvPicPr>
        <p:blipFill rotWithShape="1">
          <a:blip r:embed="rId2">
            <a:extLst>
              <a:ext uri="{28A0092B-C50C-407E-A947-70E740481C1C}">
                <a14:useLocalDpi xmlns:a14="http://schemas.microsoft.com/office/drawing/2010/main" val="0"/>
              </a:ext>
            </a:extLst>
          </a:blip>
          <a:srcRect l="19448" t="5273" r="18316" b="3037"/>
          <a:stretch/>
        </p:blipFill>
        <p:spPr>
          <a:xfrm>
            <a:off x="2627784" y="2060848"/>
            <a:ext cx="3960440" cy="2952328"/>
          </a:xfrm>
          <a:prstGeom prst="rect">
            <a:avLst/>
          </a:prstGeom>
        </p:spPr>
      </p:pic>
      <p:sp>
        <p:nvSpPr>
          <p:cNvPr id="16" name="Rettangolo 15">
            <a:extLst>
              <a:ext uri="{FF2B5EF4-FFF2-40B4-BE49-F238E27FC236}">
                <a16:creationId xmlns:a16="http://schemas.microsoft.com/office/drawing/2014/main" id="{C5350250-4C53-4401-A62C-293778D7F71A}"/>
              </a:ext>
            </a:extLst>
          </p:cNvPr>
          <p:cNvSpPr/>
          <p:nvPr/>
        </p:nvSpPr>
        <p:spPr>
          <a:xfrm>
            <a:off x="3275856" y="1772815"/>
            <a:ext cx="2952328" cy="346241"/>
          </a:xfrm>
          <a:prstGeom prst="rect">
            <a:avLst/>
          </a:prstGeom>
          <a:solidFill>
            <a:schemeClr val="tx2"/>
          </a:solidFill>
        </p:spPr>
        <p:txBody>
          <a:bodyPr wrap="square" lIns="68573" tIns="34286" rIns="68573" bIns="34286">
            <a:spAutoFit/>
          </a:bodyPr>
          <a:lstStyle/>
          <a:p>
            <a:pPr algn="ctr"/>
            <a:r>
              <a:rPr lang="en-US" b="1" dirty="0">
                <a:solidFill>
                  <a:schemeClr val="bg1"/>
                </a:solidFill>
                <a:latin typeface="Palatino Linotype" panose="02040502050505030304" pitchFamily="18" charset="0"/>
              </a:rPr>
              <a:t>29/10/2018 00:00-06:00 UTC </a:t>
            </a:r>
            <a:endParaRPr lang="it-IT"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1193713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0" y="1"/>
            <a:ext cx="9144000" cy="537203"/>
          </a:xfrm>
        </p:spPr>
        <p:txBody>
          <a:bodyPr>
            <a:noAutofit/>
          </a:bodyPr>
          <a:lstStyle/>
          <a:p>
            <a:r>
              <a:rPr lang="it-IT" sz="3600" b="1" dirty="0" err="1">
                <a:solidFill>
                  <a:srgbClr val="C00000"/>
                </a:solidFill>
                <a:latin typeface="Palatino Linotype" panose="02040502050505030304" pitchFamily="18" charset="0"/>
              </a:rPr>
              <a:t>Precipitation</a:t>
            </a:r>
            <a:r>
              <a:rPr lang="it-IT" sz="3600" b="1" dirty="0">
                <a:solidFill>
                  <a:srgbClr val="C00000"/>
                </a:solidFill>
                <a:latin typeface="Palatino Linotype" panose="02040502050505030304" pitchFamily="18" charset="0"/>
              </a:rPr>
              <a:t> Cluster stakeholders</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991" y="723740"/>
            <a:ext cx="880616" cy="720000"/>
          </a:xfrm>
          <a:prstGeom prst="rect">
            <a:avLst/>
          </a:prstGeom>
        </p:spPr>
      </p:pic>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7" y="4392448"/>
            <a:ext cx="2145589" cy="720000"/>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5373296"/>
            <a:ext cx="1058825" cy="1080000"/>
          </a:xfrm>
          <a:prstGeom prst="rect">
            <a:avLst/>
          </a:prstGeom>
        </p:spPr>
      </p:pic>
      <p:pic>
        <p:nvPicPr>
          <p:cNvPr id="8" name="Immagin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576" y="3595472"/>
            <a:ext cx="1320923" cy="508944"/>
          </a:xfrm>
          <a:prstGeom prst="rect">
            <a:avLst/>
          </a:prstGeom>
        </p:spPr>
      </p:pic>
      <p:sp>
        <p:nvSpPr>
          <p:cNvPr id="11" name="CasellaDiTesto 10"/>
          <p:cNvSpPr txBox="1"/>
          <p:nvPr/>
        </p:nvSpPr>
        <p:spPr>
          <a:xfrm>
            <a:off x="107504" y="908680"/>
            <a:ext cx="4536504" cy="707886"/>
          </a:xfrm>
          <a:prstGeom prst="rect">
            <a:avLst/>
          </a:prstGeom>
          <a:noFill/>
        </p:spPr>
        <p:txBody>
          <a:bodyPr wrap="square" rtlCol="0">
            <a:spAutoFit/>
          </a:bodyPr>
          <a:lstStyle/>
          <a:p>
            <a:pPr algn="just"/>
            <a:r>
              <a:rPr lang="it-IT" sz="2000" b="1" dirty="0">
                <a:latin typeface="Palatino Linotype" panose="02040502050505030304" pitchFamily="18" charset="0"/>
              </a:rPr>
              <a:t>Design of </a:t>
            </a:r>
            <a:r>
              <a:rPr lang="it-IT" sz="2000" b="1" dirty="0" err="1">
                <a:latin typeface="Palatino Linotype" panose="02040502050505030304" pitchFamily="18" charset="0"/>
              </a:rPr>
              <a:t>algorithms</a:t>
            </a:r>
            <a:r>
              <a:rPr lang="it-IT" sz="2000" b="1" dirty="0">
                <a:latin typeface="Palatino Linotype" panose="02040502050505030304" pitchFamily="18" charset="0"/>
              </a:rPr>
              <a:t> for the </a:t>
            </a:r>
            <a:r>
              <a:rPr lang="it-IT" sz="2000" b="1" dirty="0" err="1">
                <a:latin typeface="Palatino Linotype" panose="02040502050505030304" pitchFamily="18" charset="0"/>
              </a:rPr>
              <a:t>retrieval</a:t>
            </a:r>
            <a:r>
              <a:rPr lang="it-IT" sz="2000" b="1" dirty="0">
                <a:latin typeface="Palatino Linotype" panose="02040502050505030304" pitchFamily="18" charset="0"/>
              </a:rPr>
              <a:t> </a:t>
            </a:r>
          </a:p>
          <a:p>
            <a:pPr algn="just"/>
            <a:r>
              <a:rPr lang="it-IT" sz="2000" b="1" dirty="0">
                <a:latin typeface="Palatino Linotype" panose="02040502050505030304" pitchFamily="18" charset="0"/>
              </a:rPr>
              <a:t>of </a:t>
            </a:r>
            <a:r>
              <a:rPr lang="it-IT" sz="2000" b="1" dirty="0" err="1">
                <a:latin typeface="Palatino Linotype" panose="02040502050505030304" pitchFamily="18" charset="0"/>
              </a:rPr>
              <a:t>precipitation</a:t>
            </a:r>
            <a:endParaRPr lang="it-IT" sz="2000" dirty="0">
              <a:latin typeface="Palatino Linotype" panose="02040502050505030304" pitchFamily="18" charset="0"/>
            </a:endParaRPr>
          </a:p>
        </p:txBody>
      </p:sp>
      <p:sp>
        <p:nvSpPr>
          <p:cNvPr id="12" name="CasellaDiTesto 11"/>
          <p:cNvSpPr txBox="1"/>
          <p:nvPr/>
        </p:nvSpPr>
        <p:spPr>
          <a:xfrm>
            <a:off x="2195736" y="2145679"/>
            <a:ext cx="6984776" cy="1938992"/>
          </a:xfrm>
          <a:prstGeom prst="rect">
            <a:avLst/>
          </a:prstGeom>
          <a:noFill/>
        </p:spPr>
        <p:txBody>
          <a:bodyPr wrap="square" rtlCol="0">
            <a:spAutoFit/>
          </a:bodyPr>
          <a:lstStyle/>
          <a:p>
            <a:pPr marL="342900" indent="-342900" algn="just">
              <a:buFont typeface="Wingdings" panose="05000000000000000000" pitchFamily="2" charset="2"/>
              <a:buChar char="Ø"/>
            </a:pPr>
            <a:r>
              <a:rPr lang="it-IT" sz="2000" b="1" dirty="0" err="1">
                <a:latin typeface="Palatino Linotype" panose="02040502050505030304" pitchFamily="18" charset="0"/>
              </a:rPr>
              <a:t>Maintenance</a:t>
            </a:r>
            <a:r>
              <a:rPr lang="it-IT" sz="2000" b="1" dirty="0">
                <a:latin typeface="Palatino Linotype" panose="02040502050505030304" pitchFamily="18" charset="0"/>
              </a:rPr>
              <a:t>, management and design of SW operative chains for</a:t>
            </a:r>
          </a:p>
          <a:p>
            <a:pPr marL="800100" lvl="1" indent="-342900" algn="just">
              <a:buFont typeface="Wingdings" panose="05000000000000000000" pitchFamily="2" charset="2"/>
              <a:buChar char="Ø"/>
            </a:pPr>
            <a:r>
              <a:rPr lang="it-IT" sz="2000" b="1" dirty="0">
                <a:latin typeface="Palatino Linotype" panose="02040502050505030304" pitchFamily="18" charset="0"/>
              </a:rPr>
              <a:t>I/O data streams control</a:t>
            </a:r>
          </a:p>
          <a:p>
            <a:pPr marL="800100" lvl="1" indent="-342900" algn="just">
              <a:buFont typeface="Wingdings" panose="05000000000000000000" pitchFamily="2" charset="2"/>
              <a:buChar char="Ø"/>
            </a:pPr>
            <a:r>
              <a:rPr lang="it-IT" sz="2000" b="1" dirty="0">
                <a:latin typeface="Palatino Linotype" panose="02040502050505030304" pitchFamily="18" charset="0"/>
              </a:rPr>
              <a:t>Running of </a:t>
            </a:r>
            <a:r>
              <a:rPr lang="it-IT" sz="2000" b="1" dirty="0" err="1">
                <a:latin typeface="Palatino Linotype" panose="02040502050505030304" pitchFamily="18" charset="0"/>
              </a:rPr>
              <a:t>algorithms</a:t>
            </a:r>
            <a:r>
              <a:rPr lang="it-IT" sz="2000" b="1" dirty="0">
                <a:latin typeface="Palatino Linotype" panose="02040502050505030304" pitchFamily="18" charset="0"/>
              </a:rPr>
              <a:t> for </a:t>
            </a:r>
            <a:r>
              <a:rPr lang="it-IT" sz="2000" b="1" dirty="0" err="1">
                <a:latin typeface="Palatino Linotype" panose="02040502050505030304" pitchFamily="18" charset="0"/>
              </a:rPr>
              <a:t>precipitation</a:t>
            </a:r>
            <a:r>
              <a:rPr lang="it-IT" sz="2000" b="1" dirty="0">
                <a:latin typeface="Palatino Linotype" panose="02040502050505030304" pitchFamily="18" charset="0"/>
              </a:rPr>
              <a:t> </a:t>
            </a:r>
            <a:r>
              <a:rPr lang="it-IT" sz="2000" b="1" dirty="0" err="1">
                <a:latin typeface="Palatino Linotype" panose="02040502050505030304" pitchFamily="18" charset="0"/>
              </a:rPr>
              <a:t>retrieval</a:t>
            </a:r>
            <a:endParaRPr lang="it-IT" sz="2000" b="1" dirty="0">
              <a:latin typeface="Palatino Linotype" panose="02040502050505030304" pitchFamily="18" charset="0"/>
            </a:endParaRPr>
          </a:p>
          <a:p>
            <a:pPr marL="800100" lvl="1" indent="-342900" algn="just">
              <a:buFont typeface="Wingdings" panose="05000000000000000000" pitchFamily="2" charset="2"/>
              <a:buChar char="Ø"/>
            </a:pPr>
            <a:r>
              <a:rPr lang="it-IT" sz="2000" b="1" dirty="0">
                <a:latin typeface="Palatino Linotype" panose="02040502050505030304" pitchFamily="18" charset="0"/>
              </a:rPr>
              <a:t>Data storage</a:t>
            </a:r>
            <a:endParaRPr lang="it-IT" sz="2000" dirty="0">
              <a:latin typeface="Palatino Linotype" panose="02040502050505030304" pitchFamily="18" charset="0"/>
            </a:endParaRPr>
          </a:p>
          <a:p>
            <a:pPr marL="342900" indent="-342900" algn="just">
              <a:buFont typeface="Wingdings" panose="05000000000000000000" pitchFamily="2" charset="2"/>
              <a:buChar char="Ø"/>
            </a:pPr>
            <a:r>
              <a:rPr lang="it-IT" sz="2000" b="1" dirty="0">
                <a:latin typeface="Palatino Linotype" panose="02040502050505030304" pitchFamily="18" charset="0"/>
              </a:rPr>
              <a:t>H-SAF User </a:t>
            </a:r>
            <a:r>
              <a:rPr lang="it-IT" sz="2000" b="1" dirty="0" err="1">
                <a:latin typeface="Palatino Linotype" panose="02040502050505030304" pitchFamily="18" charset="0"/>
              </a:rPr>
              <a:t>support</a:t>
            </a:r>
            <a:endParaRPr lang="it-IT" sz="2000" b="1" dirty="0">
              <a:latin typeface="Palatino Linotype" panose="02040502050505030304" pitchFamily="18" charset="0"/>
            </a:endParaRPr>
          </a:p>
        </p:txBody>
      </p:sp>
      <p:sp>
        <p:nvSpPr>
          <p:cNvPr id="13" name="CasellaDiTesto 12"/>
          <p:cNvSpPr txBox="1"/>
          <p:nvPr/>
        </p:nvSpPr>
        <p:spPr>
          <a:xfrm>
            <a:off x="2519264" y="4536384"/>
            <a:ext cx="6624736" cy="400110"/>
          </a:xfrm>
          <a:prstGeom prst="rect">
            <a:avLst/>
          </a:prstGeom>
          <a:noFill/>
        </p:spPr>
        <p:txBody>
          <a:bodyPr wrap="square" rtlCol="0">
            <a:spAutoFit/>
          </a:bodyPr>
          <a:lstStyle/>
          <a:p>
            <a:pPr algn="just"/>
            <a:r>
              <a:rPr lang="it-IT" sz="2000" b="1" dirty="0" err="1">
                <a:latin typeface="Palatino Linotype" panose="02040502050505030304" pitchFamily="18" charset="0"/>
              </a:rPr>
              <a:t>Alert</a:t>
            </a:r>
            <a:r>
              <a:rPr lang="it-IT" sz="2000" b="1" dirty="0">
                <a:latin typeface="Palatino Linotype" panose="02040502050505030304" pitchFamily="18" charset="0"/>
              </a:rPr>
              <a:t> system, </a:t>
            </a:r>
            <a:r>
              <a:rPr lang="it-IT" sz="2000" b="1" dirty="0" err="1">
                <a:latin typeface="Palatino Linotype" panose="02040502050505030304" pitchFamily="18" charset="0"/>
              </a:rPr>
              <a:t>central</a:t>
            </a:r>
            <a:r>
              <a:rPr lang="it-IT" sz="2000" b="1" dirty="0">
                <a:latin typeface="Palatino Linotype" panose="02040502050505030304" pitchFamily="18" charset="0"/>
              </a:rPr>
              <a:t> </a:t>
            </a:r>
            <a:r>
              <a:rPr lang="it-IT" sz="2000" b="1" dirty="0" err="1">
                <a:latin typeface="Palatino Linotype" panose="02040502050505030304" pitchFamily="18" charset="0"/>
              </a:rPr>
              <a:t>archive</a:t>
            </a:r>
            <a:r>
              <a:rPr lang="it-IT" sz="2000" b="1" dirty="0">
                <a:latin typeface="Palatino Linotype" panose="02040502050505030304" pitchFamily="18" charset="0"/>
              </a:rPr>
              <a:t> (on ftphsaf.meteoam.it)</a:t>
            </a:r>
            <a:endParaRPr lang="it-IT" sz="2000" dirty="0">
              <a:latin typeface="Palatino Linotype" panose="02040502050505030304" pitchFamily="18" charset="0"/>
            </a:endParaRPr>
          </a:p>
        </p:txBody>
      </p:sp>
      <p:sp>
        <p:nvSpPr>
          <p:cNvPr id="14" name="CasellaDiTesto 13"/>
          <p:cNvSpPr txBox="1"/>
          <p:nvPr/>
        </p:nvSpPr>
        <p:spPr>
          <a:xfrm>
            <a:off x="1979712" y="5693146"/>
            <a:ext cx="6552728" cy="707886"/>
          </a:xfrm>
          <a:prstGeom prst="rect">
            <a:avLst/>
          </a:prstGeom>
          <a:noFill/>
        </p:spPr>
        <p:txBody>
          <a:bodyPr wrap="square" rtlCol="0">
            <a:spAutoFit/>
          </a:bodyPr>
          <a:lstStyle/>
          <a:p>
            <a:pPr marL="342900" indent="-342900" algn="just">
              <a:buFont typeface="Wingdings" panose="05000000000000000000" pitchFamily="2" charset="2"/>
              <a:buChar char="Ø"/>
            </a:pPr>
            <a:r>
              <a:rPr lang="it-IT" sz="2000" b="1" dirty="0">
                <a:latin typeface="Palatino Linotype" panose="02040502050505030304" pitchFamily="18" charset="0"/>
              </a:rPr>
              <a:t>Products </a:t>
            </a:r>
            <a:r>
              <a:rPr lang="it-IT" sz="2000" b="1" dirty="0" err="1">
                <a:latin typeface="Palatino Linotype" panose="02040502050505030304" pitchFamily="18" charset="0"/>
              </a:rPr>
              <a:t>validation</a:t>
            </a:r>
            <a:r>
              <a:rPr lang="it-IT" sz="2000" b="1" dirty="0">
                <a:latin typeface="Palatino Linotype" panose="02040502050505030304" pitchFamily="18" charset="0"/>
              </a:rPr>
              <a:t> activity</a:t>
            </a:r>
          </a:p>
          <a:p>
            <a:pPr marL="342900" indent="-342900" algn="just">
              <a:buFont typeface="Wingdings" panose="05000000000000000000" pitchFamily="2" charset="2"/>
              <a:buChar char="Ø"/>
            </a:pPr>
            <a:r>
              <a:rPr lang="it-IT" sz="2000" b="1" dirty="0">
                <a:latin typeface="Palatino Linotype" panose="02040502050505030304" pitchFamily="18" charset="0"/>
              </a:rPr>
              <a:t>H SAF </a:t>
            </a:r>
            <a:r>
              <a:rPr lang="it-IT" sz="2000" b="1" dirty="0" err="1">
                <a:latin typeface="Palatino Linotype" panose="02040502050505030304" pitchFamily="18" charset="0"/>
              </a:rPr>
              <a:t>official</a:t>
            </a:r>
            <a:r>
              <a:rPr lang="it-IT" sz="2000" b="1" dirty="0">
                <a:latin typeface="Palatino Linotype" panose="02040502050505030304" pitchFamily="18" charset="0"/>
              </a:rPr>
              <a:t> website management</a:t>
            </a:r>
          </a:p>
        </p:txBody>
      </p:sp>
      <p:pic>
        <p:nvPicPr>
          <p:cNvPr id="16" name="Immagine 15">
            <a:extLst>
              <a:ext uri="{FF2B5EF4-FFF2-40B4-BE49-F238E27FC236}">
                <a16:creationId xmlns:a16="http://schemas.microsoft.com/office/drawing/2014/main" id="{9CD7708B-3196-438B-8273-EA5835429D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5576" y="2202541"/>
            <a:ext cx="1320923" cy="1320923"/>
          </a:xfrm>
          <a:prstGeom prst="rect">
            <a:avLst/>
          </a:prstGeom>
        </p:spPr>
      </p:pic>
      <p:pic>
        <p:nvPicPr>
          <p:cNvPr id="15" name="Immagine 14">
            <a:extLst>
              <a:ext uri="{FF2B5EF4-FFF2-40B4-BE49-F238E27FC236}">
                <a16:creationId xmlns:a16="http://schemas.microsoft.com/office/drawing/2014/main" id="{01220EBA-0B7B-4441-9745-8CD64148965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151" y="800728"/>
            <a:ext cx="1015344" cy="540000"/>
          </a:xfrm>
          <a:prstGeom prst="rect">
            <a:avLst/>
          </a:prstGeom>
        </p:spPr>
      </p:pic>
      <p:pic>
        <p:nvPicPr>
          <p:cNvPr id="18" name="Immagine 17">
            <a:extLst>
              <a:ext uri="{FF2B5EF4-FFF2-40B4-BE49-F238E27FC236}">
                <a16:creationId xmlns:a16="http://schemas.microsoft.com/office/drawing/2014/main" id="{00CD1345-2E9E-44B7-8F43-900F8C8A096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88024" y="1556792"/>
            <a:ext cx="934351" cy="360000"/>
          </a:xfrm>
          <a:prstGeom prst="rect">
            <a:avLst/>
          </a:prstGeom>
        </p:spPr>
      </p:pic>
      <p:pic>
        <p:nvPicPr>
          <p:cNvPr id="19" name="Immagine 18">
            <a:extLst>
              <a:ext uri="{FF2B5EF4-FFF2-40B4-BE49-F238E27FC236}">
                <a16:creationId xmlns:a16="http://schemas.microsoft.com/office/drawing/2014/main" id="{36B4B1F9-BED2-4458-ABB4-90D1E63962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58279" y="692696"/>
            <a:ext cx="810000" cy="810000"/>
          </a:xfrm>
          <a:prstGeom prst="rect">
            <a:avLst/>
          </a:prstGeom>
        </p:spPr>
      </p:pic>
      <p:sp>
        <p:nvSpPr>
          <p:cNvPr id="20" name="Segnaposto data 7">
            <a:extLst>
              <a:ext uri="{FF2B5EF4-FFF2-40B4-BE49-F238E27FC236}">
                <a16:creationId xmlns:a16="http://schemas.microsoft.com/office/drawing/2014/main" id="{36EE3E6B-1586-40D5-B697-253FDAAD2C52}"/>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3" name="Segnaposto numero diapositiva 2">
            <a:extLst>
              <a:ext uri="{FF2B5EF4-FFF2-40B4-BE49-F238E27FC236}">
                <a16:creationId xmlns:a16="http://schemas.microsoft.com/office/drawing/2014/main" id="{5419D27F-D3B7-49D0-81EC-6054572F9433}"/>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3</a:t>
            </a:fld>
            <a:endParaRPr lang="it-IT"/>
          </a:p>
        </p:txBody>
      </p:sp>
    </p:spTree>
    <p:extLst>
      <p:ext uri="{BB962C8B-B14F-4D97-AF65-F5344CB8AC3E}">
        <p14:creationId xmlns:p14="http://schemas.microsoft.com/office/powerpoint/2010/main" val="2300649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0" y="1"/>
            <a:ext cx="9125744" cy="692695"/>
          </a:xfrm>
        </p:spPr>
        <p:txBody>
          <a:bodyPr>
            <a:noAutofit/>
          </a:bodyPr>
          <a:lstStyle/>
          <a:p>
            <a:r>
              <a:rPr lang="it-IT" sz="3200" b="1" dirty="0" err="1">
                <a:solidFill>
                  <a:srgbClr val="C00000"/>
                </a:solidFill>
                <a:latin typeface="Palatino Linotype" panose="02040502050505030304" pitchFamily="18" charset="0"/>
              </a:rPr>
              <a:t>Useful</a:t>
            </a:r>
            <a:r>
              <a:rPr lang="it-IT" sz="3200" b="1" dirty="0">
                <a:solidFill>
                  <a:srgbClr val="C00000"/>
                </a:solidFill>
                <a:latin typeface="Palatino Linotype" panose="02040502050505030304" pitchFamily="18" charset="0"/>
              </a:rPr>
              <a:t> </a:t>
            </a:r>
            <a:r>
              <a:rPr lang="it-IT" sz="3200" b="1" dirty="0" err="1">
                <a:solidFill>
                  <a:srgbClr val="C00000"/>
                </a:solidFill>
                <a:latin typeface="Palatino Linotype" panose="02040502050505030304" pitchFamily="18" charset="0"/>
              </a:rPr>
              <a:t>references</a:t>
            </a:r>
            <a:endParaRPr lang="it-IT" sz="3200" b="1" dirty="0">
              <a:solidFill>
                <a:srgbClr val="C00000"/>
              </a:solidFill>
              <a:latin typeface="Palatino Linotype" panose="02040502050505030304" pitchFamily="18" charset="0"/>
            </a:endParaRPr>
          </a:p>
        </p:txBody>
      </p:sp>
      <p:sp>
        <p:nvSpPr>
          <p:cNvPr id="5" name="Rettangolo 4">
            <a:extLst>
              <a:ext uri="{FF2B5EF4-FFF2-40B4-BE49-F238E27FC236}">
                <a16:creationId xmlns:a16="http://schemas.microsoft.com/office/drawing/2014/main" id="{64355009-F1A7-4448-B10C-4E627BEB95DE}"/>
              </a:ext>
            </a:extLst>
          </p:cNvPr>
          <p:cNvSpPr/>
          <p:nvPr/>
        </p:nvSpPr>
        <p:spPr>
          <a:xfrm>
            <a:off x="0" y="767606"/>
            <a:ext cx="4474943" cy="1323439"/>
          </a:xfrm>
          <a:prstGeom prst="rect">
            <a:avLst/>
          </a:prstGeom>
        </p:spPr>
        <p:txBody>
          <a:bodyPr wrap="none">
            <a:spAutoFit/>
          </a:bodyPr>
          <a:lstStyle/>
          <a:p>
            <a:r>
              <a:rPr lang="it-IT" sz="2000" dirty="0">
                <a:latin typeface="Palatino Linotype" panose="02040502050505030304" pitchFamily="18" charset="0"/>
              </a:rPr>
              <a:t>H SAF User Support mail </a:t>
            </a:r>
            <a:r>
              <a:rPr lang="it-IT" sz="2000" dirty="0" err="1">
                <a:latin typeface="Palatino Linotype" panose="02040502050505030304" pitchFamily="18" charset="0"/>
              </a:rPr>
              <a:t>address</a:t>
            </a:r>
            <a:r>
              <a:rPr lang="it-IT" sz="2000" dirty="0">
                <a:latin typeface="Palatino Linotype" panose="02040502050505030304" pitchFamily="18" charset="0"/>
              </a:rPr>
              <a:t>:</a:t>
            </a:r>
          </a:p>
          <a:p>
            <a:r>
              <a:rPr lang="it-IT" sz="2000" b="1" i="1" dirty="0">
                <a:latin typeface="Palatino Linotype" panose="02040502050505030304" pitchFamily="18" charset="0"/>
              </a:rPr>
              <a:t>us_hsaf@meteoam.it </a:t>
            </a:r>
          </a:p>
          <a:p>
            <a:r>
              <a:rPr lang="en-US" sz="2000" i="1" dirty="0">
                <a:latin typeface="Palatino Linotype" panose="02040502050505030304" pitchFamily="18" charset="0"/>
              </a:rPr>
              <a:t>You can ask questions about the products </a:t>
            </a:r>
          </a:p>
          <a:p>
            <a:r>
              <a:rPr lang="en-US" sz="2000" i="1" dirty="0">
                <a:latin typeface="Palatino Linotype" panose="02040502050505030304" pitchFamily="18" charset="0"/>
              </a:rPr>
              <a:t>or report any problems</a:t>
            </a:r>
            <a:endParaRPr lang="it-IT" sz="2000" i="1" dirty="0">
              <a:latin typeface="Palatino Linotype" panose="02040502050505030304" pitchFamily="18" charset="0"/>
            </a:endParaRPr>
          </a:p>
        </p:txBody>
      </p:sp>
      <p:sp>
        <p:nvSpPr>
          <p:cNvPr id="4" name="Rettangolo 3">
            <a:extLst>
              <a:ext uri="{FF2B5EF4-FFF2-40B4-BE49-F238E27FC236}">
                <a16:creationId xmlns:a16="http://schemas.microsoft.com/office/drawing/2014/main" id="{1ECDDFFB-1F3C-4CA7-A7F5-871BCA150644}"/>
              </a:ext>
            </a:extLst>
          </p:cNvPr>
          <p:cNvSpPr/>
          <p:nvPr/>
        </p:nvSpPr>
        <p:spPr>
          <a:xfrm>
            <a:off x="0" y="2173698"/>
            <a:ext cx="9144000" cy="1323439"/>
          </a:xfrm>
          <a:prstGeom prst="rect">
            <a:avLst/>
          </a:prstGeom>
          <a:solidFill>
            <a:schemeClr val="accent6">
              <a:lumMod val="75000"/>
              <a:alpha val="20000"/>
            </a:schemeClr>
          </a:solidFill>
        </p:spPr>
        <p:txBody>
          <a:bodyPr wrap="square">
            <a:spAutoFit/>
          </a:bodyPr>
          <a:lstStyle/>
          <a:p>
            <a:r>
              <a:rPr lang="it-IT" sz="2000" dirty="0">
                <a:latin typeface="Palatino Linotype" panose="02040502050505030304" pitchFamily="18" charset="0"/>
              </a:rPr>
              <a:t>H SAF </a:t>
            </a:r>
            <a:r>
              <a:rPr lang="it-IT" sz="2000" dirty="0" err="1">
                <a:latin typeface="Palatino Linotype" panose="02040502050505030304" pitchFamily="18" charset="0"/>
              </a:rPr>
              <a:t>Official</a:t>
            </a:r>
            <a:r>
              <a:rPr lang="it-IT" sz="2000" dirty="0">
                <a:latin typeface="Palatino Linotype" panose="02040502050505030304" pitchFamily="18" charset="0"/>
              </a:rPr>
              <a:t> Web Site:</a:t>
            </a:r>
          </a:p>
          <a:p>
            <a:r>
              <a:rPr lang="it-IT" sz="2000" b="1" i="1" dirty="0">
                <a:latin typeface="Palatino Linotype" panose="02040502050505030304" pitchFamily="18" charset="0"/>
              </a:rPr>
              <a:t>http://hsaf.meteoam.it</a:t>
            </a:r>
          </a:p>
          <a:p>
            <a:r>
              <a:rPr lang="en-US" sz="2000" i="1" dirty="0">
                <a:latin typeface="Palatino Linotype" panose="02040502050505030304" pitchFamily="18" charset="0"/>
              </a:rPr>
              <a:t>You can take an </a:t>
            </a:r>
            <a:r>
              <a:rPr lang="en-US" sz="2000" i="1" dirty="0" err="1">
                <a:latin typeface="Palatino Linotype" panose="02040502050505030304" pitchFamily="18" charset="0"/>
              </a:rPr>
              <a:t>overwiew</a:t>
            </a:r>
            <a:r>
              <a:rPr lang="en-US" sz="2000" i="1" dirty="0">
                <a:latin typeface="Palatino Linotype" panose="02040502050505030304" pitchFamily="18" charset="0"/>
              </a:rPr>
              <a:t> of the products, download</a:t>
            </a:r>
          </a:p>
          <a:p>
            <a:r>
              <a:rPr lang="en-US" sz="2000" i="1" dirty="0">
                <a:latin typeface="Palatino Linotype" panose="02040502050505030304" pitchFamily="18" charset="0"/>
              </a:rPr>
              <a:t>documentation and check any news</a:t>
            </a:r>
            <a:endParaRPr lang="it-IT" sz="2000" i="1" dirty="0">
              <a:latin typeface="Palatino Linotype" panose="02040502050505030304" pitchFamily="18" charset="0"/>
            </a:endParaRPr>
          </a:p>
        </p:txBody>
      </p:sp>
      <p:sp>
        <p:nvSpPr>
          <p:cNvPr id="6" name="Rettangolo 5">
            <a:extLst>
              <a:ext uri="{FF2B5EF4-FFF2-40B4-BE49-F238E27FC236}">
                <a16:creationId xmlns:a16="http://schemas.microsoft.com/office/drawing/2014/main" id="{859948A1-CCC0-489A-BEB2-E0356115446E}"/>
              </a:ext>
            </a:extLst>
          </p:cNvPr>
          <p:cNvSpPr/>
          <p:nvPr/>
        </p:nvSpPr>
        <p:spPr>
          <a:xfrm>
            <a:off x="0" y="3579790"/>
            <a:ext cx="6967677" cy="1323439"/>
          </a:xfrm>
          <a:prstGeom prst="rect">
            <a:avLst/>
          </a:prstGeom>
        </p:spPr>
        <p:txBody>
          <a:bodyPr wrap="none">
            <a:spAutoFit/>
          </a:bodyPr>
          <a:lstStyle/>
          <a:p>
            <a:r>
              <a:rPr lang="it-IT" sz="2000" dirty="0">
                <a:latin typeface="Palatino Linotype" panose="02040502050505030304" pitchFamily="18" charset="0"/>
              </a:rPr>
              <a:t>On line </a:t>
            </a:r>
            <a:r>
              <a:rPr lang="it-IT" sz="2000" dirty="0" err="1">
                <a:latin typeface="Palatino Linotype" panose="02040502050505030304" pitchFamily="18" charset="0"/>
              </a:rPr>
              <a:t>archive</a:t>
            </a:r>
            <a:r>
              <a:rPr lang="it-IT" sz="2000" dirty="0">
                <a:latin typeface="Palatino Linotype" panose="02040502050505030304" pitchFamily="18" charset="0"/>
              </a:rPr>
              <a:t>:</a:t>
            </a:r>
          </a:p>
          <a:p>
            <a:r>
              <a:rPr lang="it-IT" sz="2000" b="1" i="1" dirty="0">
                <a:latin typeface="Palatino Linotype" panose="02040502050505030304" pitchFamily="18" charset="0"/>
              </a:rPr>
              <a:t>ftphsaf.meteoam.it</a:t>
            </a:r>
          </a:p>
          <a:p>
            <a:r>
              <a:rPr lang="en-US" sz="2000" i="1" dirty="0">
                <a:latin typeface="Palatino Linotype" panose="02040502050505030304" pitchFamily="18" charset="0"/>
              </a:rPr>
              <a:t>You can download both documentation (PUM, ATBD, and PVR) </a:t>
            </a:r>
          </a:p>
          <a:p>
            <a:r>
              <a:rPr lang="en-US" sz="2000" i="1" dirty="0">
                <a:latin typeface="Palatino Linotype" panose="02040502050505030304" pitchFamily="18" charset="0"/>
              </a:rPr>
              <a:t>and products generated in the last 60 days</a:t>
            </a:r>
            <a:endParaRPr lang="it-IT" sz="2000" i="1" dirty="0">
              <a:latin typeface="Palatino Linotype" panose="02040502050505030304" pitchFamily="18" charset="0"/>
            </a:endParaRPr>
          </a:p>
        </p:txBody>
      </p:sp>
      <p:sp>
        <p:nvSpPr>
          <p:cNvPr id="7" name="Rettangolo 6">
            <a:extLst>
              <a:ext uri="{FF2B5EF4-FFF2-40B4-BE49-F238E27FC236}">
                <a16:creationId xmlns:a16="http://schemas.microsoft.com/office/drawing/2014/main" id="{1A1F639F-CA4A-48EB-B668-8A20FDC6B3AB}"/>
              </a:ext>
            </a:extLst>
          </p:cNvPr>
          <p:cNvSpPr/>
          <p:nvPr/>
        </p:nvSpPr>
        <p:spPr>
          <a:xfrm>
            <a:off x="0" y="4985881"/>
            <a:ext cx="9144000" cy="1323439"/>
          </a:xfrm>
          <a:prstGeom prst="rect">
            <a:avLst/>
          </a:prstGeom>
          <a:solidFill>
            <a:schemeClr val="accent6">
              <a:lumMod val="75000"/>
              <a:alpha val="20000"/>
            </a:schemeClr>
          </a:solidFill>
        </p:spPr>
        <p:txBody>
          <a:bodyPr wrap="square">
            <a:spAutoFit/>
          </a:bodyPr>
          <a:lstStyle/>
          <a:p>
            <a:r>
              <a:rPr lang="it-IT" sz="2000" dirty="0">
                <a:latin typeface="Palatino Linotype" panose="02040502050505030304" pitchFamily="18" charset="0"/>
              </a:rPr>
              <a:t>H-SAF Download Centre:</a:t>
            </a:r>
          </a:p>
          <a:p>
            <a:r>
              <a:rPr lang="it-IT" sz="2000" b="1" i="1" dirty="0">
                <a:latin typeface="Palatino Linotype" panose="02040502050505030304" pitchFamily="18" charset="0"/>
              </a:rPr>
              <a:t>http://hsaf.meteoam.it/download-products/download-products-order.php</a:t>
            </a:r>
          </a:p>
          <a:p>
            <a:r>
              <a:rPr lang="en-US" sz="2000" i="1" dirty="0">
                <a:latin typeface="Palatino Linotype" panose="02040502050505030304" pitchFamily="18" charset="0"/>
              </a:rPr>
              <a:t>You can download both documentation (</a:t>
            </a:r>
            <a:r>
              <a:rPr lang="en-US" sz="2000" i="1">
                <a:latin typeface="Palatino Linotype" panose="02040502050505030304" pitchFamily="18" charset="0"/>
              </a:rPr>
              <a:t>such as PUM</a:t>
            </a:r>
            <a:r>
              <a:rPr lang="en-US" sz="2000" i="1" dirty="0">
                <a:latin typeface="Palatino Linotype" panose="02040502050505030304" pitchFamily="18" charset="0"/>
              </a:rPr>
              <a:t>, ATBD, and PVR) </a:t>
            </a:r>
          </a:p>
          <a:p>
            <a:r>
              <a:rPr lang="en-US" sz="2000" i="1" dirty="0">
                <a:latin typeface="Palatino Linotype" panose="02040502050505030304" pitchFamily="18" charset="0"/>
              </a:rPr>
              <a:t>and products older than 60 days</a:t>
            </a:r>
            <a:endParaRPr lang="it-IT" sz="2000" i="1" dirty="0">
              <a:latin typeface="Palatino Linotype" panose="02040502050505030304" pitchFamily="18" charset="0"/>
            </a:endParaRPr>
          </a:p>
        </p:txBody>
      </p:sp>
      <p:sp>
        <p:nvSpPr>
          <p:cNvPr id="8" name="Segnaposto data 7">
            <a:extLst>
              <a:ext uri="{FF2B5EF4-FFF2-40B4-BE49-F238E27FC236}">
                <a16:creationId xmlns:a16="http://schemas.microsoft.com/office/drawing/2014/main" id="{9182C932-4753-4FA2-A3C4-AF8269DB7F23}"/>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3" name="Segnaposto numero diapositiva 2">
            <a:extLst>
              <a:ext uri="{FF2B5EF4-FFF2-40B4-BE49-F238E27FC236}">
                <a16:creationId xmlns:a16="http://schemas.microsoft.com/office/drawing/2014/main" id="{74101918-2C00-42A0-A281-8F601CB1EC23}"/>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30</a:t>
            </a:fld>
            <a:endParaRPr lang="it-IT" dirty="0"/>
          </a:p>
        </p:txBody>
      </p:sp>
    </p:spTree>
    <p:extLst>
      <p:ext uri="{BB962C8B-B14F-4D97-AF65-F5344CB8AC3E}">
        <p14:creationId xmlns:p14="http://schemas.microsoft.com/office/powerpoint/2010/main" val="3506621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p:txBody>
          <a:bodyPr/>
          <a:lstStyle/>
          <a:p>
            <a:r>
              <a:rPr lang="it-IT" b="1" dirty="0" err="1">
                <a:latin typeface="Palatino Linotype" panose="02040502050505030304" pitchFamily="18" charset="0"/>
              </a:rPr>
              <a:t>Thank</a:t>
            </a:r>
            <a:r>
              <a:rPr lang="it-IT" b="1" dirty="0">
                <a:latin typeface="Palatino Linotype" panose="02040502050505030304" pitchFamily="18" charset="0"/>
              </a:rPr>
              <a:t> </a:t>
            </a:r>
            <a:r>
              <a:rPr lang="it-IT" b="1" dirty="0" err="1">
                <a:latin typeface="Palatino Linotype" panose="02040502050505030304" pitchFamily="18" charset="0"/>
              </a:rPr>
              <a:t>you</a:t>
            </a:r>
            <a:r>
              <a:rPr lang="it-IT" b="1" dirty="0">
                <a:latin typeface="Palatino Linotype" panose="02040502050505030304" pitchFamily="18" charset="0"/>
              </a:rPr>
              <a:t> for </a:t>
            </a:r>
            <a:r>
              <a:rPr lang="it-IT" b="1" dirty="0" err="1">
                <a:latin typeface="Palatino Linotype" panose="02040502050505030304" pitchFamily="18" charset="0"/>
              </a:rPr>
              <a:t>attention</a:t>
            </a:r>
            <a:r>
              <a:rPr lang="it-IT" b="1" dirty="0">
                <a:latin typeface="Palatino Linotype" panose="02040502050505030304" pitchFamily="18" charset="0"/>
              </a:rPr>
              <a:t>!</a:t>
            </a:r>
          </a:p>
        </p:txBody>
      </p:sp>
      <p:sp>
        <p:nvSpPr>
          <p:cNvPr id="2" name="Segnaposto numero diapositiva 1">
            <a:extLst>
              <a:ext uri="{FF2B5EF4-FFF2-40B4-BE49-F238E27FC236}">
                <a16:creationId xmlns:a16="http://schemas.microsoft.com/office/drawing/2014/main" id="{47CEC90B-2D5F-4D4E-B787-6168F90FB947}"/>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31</a:t>
            </a:fld>
            <a:endParaRPr lang="it-IT" dirty="0"/>
          </a:p>
        </p:txBody>
      </p:sp>
    </p:spTree>
    <p:extLst>
      <p:ext uri="{BB962C8B-B14F-4D97-AF65-F5344CB8AC3E}">
        <p14:creationId xmlns:p14="http://schemas.microsoft.com/office/powerpoint/2010/main" val="2332835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0" y="418654"/>
            <a:ext cx="9144000" cy="634082"/>
          </a:xfrm>
        </p:spPr>
        <p:txBody>
          <a:bodyPr>
            <a:noAutofit/>
          </a:bodyPr>
          <a:lstStyle/>
          <a:p>
            <a:r>
              <a:rPr lang="en-US" sz="3600" b="1" dirty="0">
                <a:solidFill>
                  <a:srgbClr val="C00000"/>
                </a:solidFill>
                <a:latin typeface="Palatino Linotype" panose="02040502050505030304" pitchFamily="18" charset="0"/>
              </a:rPr>
              <a:t>Operational state of H SAF products</a:t>
            </a:r>
            <a:br>
              <a:rPr lang="en-US" sz="3600" b="1" dirty="0">
                <a:solidFill>
                  <a:srgbClr val="C00000"/>
                </a:solidFill>
                <a:latin typeface="Palatino Linotype" panose="02040502050505030304" pitchFamily="18" charset="0"/>
              </a:rPr>
            </a:br>
            <a:r>
              <a:rPr lang="it-IT" sz="2000" b="1" i="1" dirty="0">
                <a:latin typeface="Palatino Linotype" panose="02040502050505030304" pitchFamily="18" charset="0"/>
                <a:hlinkClick r:id="rId3"/>
              </a:rPr>
              <a:t>http://hsaf.meteoam.it</a:t>
            </a:r>
            <a:br>
              <a:rPr lang="it-IT" sz="3600" b="1" i="1" dirty="0">
                <a:latin typeface="Palatino Linotype" panose="02040502050505030304" pitchFamily="18" charset="0"/>
              </a:rPr>
            </a:br>
            <a:endParaRPr lang="it-IT" sz="3600" b="1" dirty="0">
              <a:solidFill>
                <a:srgbClr val="C00000"/>
              </a:solidFill>
              <a:latin typeface="Palatino Linotype" panose="02040502050505030304" pitchFamily="18" charset="0"/>
            </a:endParaRPr>
          </a:p>
        </p:txBody>
      </p:sp>
      <p:sp>
        <p:nvSpPr>
          <p:cNvPr id="7" name="CasellaDiTesto 6">
            <a:extLst>
              <a:ext uri="{FF2B5EF4-FFF2-40B4-BE49-F238E27FC236}">
                <a16:creationId xmlns:a16="http://schemas.microsoft.com/office/drawing/2014/main" id="{3A8E1E46-0B56-4783-B9A2-E7D2CF2417D2}"/>
              </a:ext>
            </a:extLst>
          </p:cNvPr>
          <p:cNvSpPr txBox="1"/>
          <p:nvPr/>
        </p:nvSpPr>
        <p:spPr>
          <a:xfrm>
            <a:off x="-1" y="2346122"/>
            <a:ext cx="9144001" cy="923330"/>
          </a:xfrm>
          <a:prstGeom prst="rect">
            <a:avLst/>
          </a:prstGeom>
          <a:solidFill>
            <a:schemeClr val="accent3">
              <a:lumMod val="20000"/>
              <a:lumOff val="80000"/>
            </a:schemeClr>
          </a:solidFill>
          <a:ln>
            <a:noFill/>
          </a:ln>
        </p:spPr>
        <p:txBody>
          <a:bodyPr wrap="square" rtlCol="0">
            <a:spAutoFit/>
          </a:bodyPr>
          <a:lstStyle/>
          <a:p>
            <a:pPr algn="ctr"/>
            <a:r>
              <a:rPr lang="it-IT" b="1" u="sng" dirty="0" err="1">
                <a:latin typeface="Palatino Linotype" panose="02040502050505030304" pitchFamily="18" charset="0"/>
              </a:rPr>
              <a:t>Pre-Operational</a:t>
            </a:r>
            <a:r>
              <a:rPr lang="it-IT" b="1" dirty="0">
                <a:latin typeface="Palatino Linotype" panose="02040502050505030304" pitchFamily="18" charset="0"/>
              </a:rPr>
              <a:t>: </a:t>
            </a:r>
            <a:r>
              <a:rPr lang="en-US" dirty="0">
                <a:latin typeface="Palatino Linotype" panose="02040502050505030304" pitchFamily="18" charset="0"/>
              </a:rPr>
              <a:t>products with documented limitations that are able to satisfy the majority of applicable requirements and/or have been considered by the relevant Steering Group </a:t>
            </a:r>
            <a:r>
              <a:rPr lang="en-US" b="1" i="1" dirty="0">
                <a:latin typeface="Palatino Linotype" panose="02040502050505030304" pitchFamily="18" charset="0"/>
              </a:rPr>
              <a:t>suitable for distribution to users</a:t>
            </a:r>
            <a:r>
              <a:rPr lang="it-IT" dirty="0">
                <a:latin typeface="Palatino Linotype" panose="02040502050505030304" pitchFamily="18" charset="0"/>
              </a:rPr>
              <a:t>.</a:t>
            </a:r>
            <a:endParaRPr lang="en-US" dirty="0">
              <a:latin typeface="Palatino Linotype" panose="02040502050505030304" pitchFamily="18" charset="0"/>
            </a:endParaRPr>
          </a:p>
        </p:txBody>
      </p:sp>
      <p:sp>
        <p:nvSpPr>
          <p:cNvPr id="8" name="CasellaDiTesto 7">
            <a:extLst>
              <a:ext uri="{FF2B5EF4-FFF2-40B4-BE49-F238E27FC236}">
                <a16:creationId xmlns:a16="http://schemas.microsoft.com/office/drawing/2014/main" id="{855F0C39-8006-477E-812A-26D6D92DBD0A}"/>
              </a:ext>
            </a:extLst>
          </p:cNvPr>
          <p:cNvSpPr txBox="1"/>
          <p:nvPr/>
        </p:nvSpPr>
        <p:spPr>
          <a:xfrm>
            <a:off x="-1" y="3495492"/>
            <a:ext cx="9144001" cy="369332"/>
          </a:xfrm>
          <a:prstGeom prst="rect">
            <a:avLst/>
          </a:prstGeom>
          <a:solidFill>
            <a:schemeClr val="accent4">
              <a:lumMod val="20000"/>
              <a:lumOff val="80000"/>
            </a:schemeClr>
          </a:solidFill>
        </p:spPr>
        <p:txBody>
          <a:bodyPr wrap="square" rtlCol="0">
            <a:spAutoFit/>
          </a:bodyPr>
          <a:lstStyle/>
          <a:p>
            <a:pPr algn="ctr"/>
            <a:r>
              <a:rPr lang="it-IT" b="1" u="sng" dirty="0">
                <a:latin typeface="Palatino Linotype" panose="02040502050505030304" pitchFamily="18" charset="0"/>
              </a:rPr>
              <a:t>Development</a:t>
            </a:r>
            <a:r>
              <a:rPr lang="it-IT" b="1" dirty="0">
                <a:latin typeface="Palatino Linotype" panose="02040502050505030304" pitchFamily="18" charset="0"/>
              </a:rPr>
              <a:t>: </a:t>
            </a:r>
            <a:r>
              <a:rPr lang="en-US" dirty="0">
                <a:latin typeface="Palatino Linotype" panose="02040502050505030304" pitchFamily="18" charset="0"/>
              </a:rPr>
              <a:t>products that are in development and </a:t>
            </a:r>
            <a:r>
              <a:rPr lang="en-US" b="1" i="1" dirty="0">
                <a:latin typeface="Palatino Linotype" panose="02040502050505030304" pitchFamily="18" charset="0"/>
              </a:rPr>
              <a:t>not yet available to users</a:t>
            </a:r>
            <a:r>
              <a:rPr lang="it-IT" dirty="0">
                <a:latin typeface="Palatino Linotype" panose="02040502050505030304" pitchFamily="18" charset="0"/>
              </a:rPr>
              <a:t>.</a:t>
            </a:r>
            <a:endParaRPr lang="en-US" dirty="0">
              <a:latin typeface="Palatino Linotype" panose="02040502050505030304" pitchFamily="18" charset="0"/>
            </a:endParaRPr>
          </a:p>
        </p:txBody>
      </p:sp>
      <p:sp>
        <p:nvSpPr>
          <p:cNvPr id="9" name="CasellaDiTesto 8">
            <a:extLst>
              <a:ext uri="{FF2B5EF4-FFF2-40B4-BE49-F238E27FC236}">
                <a16:creationId xmlns:a16="http://schemas.microsoft.com/office/drawing/2014/main" id="{002A29F0-2B2F-467A-8F28-793C2CC07AE6}"/>
              </a:ext>
            </a:extLst>
          </p:cNvPr>
          <p:cNvSpPr txBox="1"/>
          <p:nvPr/>
        </p:nvSpPr>
        <p:spPr>
          <a:xfrm>
            <a:off x="0" y="1196752"/>
            <a:ext cx="9144000" cy="923330"/>
          </a:xfrm>
          <a:prstGeom prst="rect">
            <a:avLst/>
          </a:prstGeom>
          <a:solidFill>
            <a:schemeClr val="accent4">
              <a:lumMod val="20000"/>
              <a:lumOff val="80000"/>
            </a:schemeClr>
          </a:solidFill>
        </p:spPr>
        <p:txBody>
          <a:bodyPr wrap="square" rtlCol="0">
            <a:spAutoFit/>
          </a:bodyPr>
          <a:lstStyle/>
          <a:p>
            <a:pPr algn="ctr"/>
            <a:r>
              <a:rPr lang="it-IT" b="1" u="sng" dirty="0" err="1">
                <a:latin typeface="Palatino Linotype" panose="02040502050505030304" pitchFamily="18" charset="0"/>
              </a:rPr>
              <a:t>Operational</a:t>
            </a:r>
            <a:r>
              <a:rPr lang="it-IT" b="1" dirty="0">
                <a:latin typeface="Palatino Linotype" panose="02040502050505030304" pitchFamily="18" charset="0"/>
              </a:rPr>
              <a:t>: </a:t>
            </a:r>
            <a:r>
              <a:rPr lang="en-US" dirty="0">
                <a:latin typeface="Palatino Linotype" panose="02040502050505030304" pitchFamily="18" charset="0"/>
              </a:rPr>
              <a:t>products with documented non-relevant limitations that largely satisfy the requirements applicable and/or have been considered by the relevant Steering Group </a:t>
            </a:r>
            <a:r>
              <a:rPr lang="en-US" b="1" i="1" dirty="0">
                <a:latin typeface="Palatino Linotype" panose="02040502050505030304" pitchFamily="18" charset="0"/>
              </a:rPr>
              <a:t>mature enough for distribution to users</a:t>
            </a:r>
            <a:r>
              <a:rPr lang="it-IT" dirty="0">
                <a:latin typeface="Palatino Linotype" panose="02040502050505030304" pitchFamily="18" charset="0"/>
              </a:rPr>
              <a:t>.</a:t>
            </a:r>
          </a:p>
        </p:txBody>
      </p:sp>
      <p:sp>
        <p:nvSpPr>
          <p:cNvPr id="3" name="Rettangolo 2">
            <a:extLst>
              <a:ext uri="{FF2B5EF4-FFF2-40B4-BE49-F238E27FC236}">
                <a16:creationId xmlns:a16="http://schemas.microsoft.com/office/drawing/2014/main" id="{4D4C2D1B-3E1A-45D8-A4C2-B1759AC1AD61}"/>
              </a:ext>
            </a:extLst>
          </p:cNvPr>
          <p:cNvSpPr/>
          <p:nvPr/>
        </p:nvSpPr>
        <p:spPr>
          <a:xfrm>
            <a:off x="0" y="4090864"/>
            <a:ext cx="9144000" cy="1200329"/>
          </a:xfrm>
          <a:prstGeom prst="rect">
            <a:avLst/>
          </a:prstGeom>
          <a:solidFill>
            <a:schemeClr val="accent3">
              <a:lumMod val="20000"/>
              <a:lumOff val="80000"/>
            </a:schemeClr>
          </a:solidFill>
        </p:spPr>
        <p:txBody>
          <a:bodyPr wrap="square">
            <a:spAutoFit/>
          </a:bodyPr>
          <a:lstStyle/>
          <a:p>
            <a:pPr algn="ctr"/>
            <a:r>
              <a:rPr lang="en-US" b="1" u="sng" dirty="0">
                <a:solidFill>
                  <a:srgbClr val="000000"/>
                </a:solidFill>
                <a:latin typeface="Palatino Linotype" panose="02040502050505030304" pitchFamily="18" charset="0"/>
              </a:rPr>
              <a:t>Demonstrational</a:t>
            </a:r>
            <a:r>
              <a:rPr lang="en-US" b="1" dirty="0">
                <a:solidFill>
                  <a:srgbClr val="000000"/>
                </a:solidFill>
                <a:latin typeface="Palatino Linotype" panose="02040502050505030304" pitchFamily="18" charset="0"/>
              </a:rPr>
              <a:t>:</a:t>
            </a:r>
            <a:r>
              <a:rPr lang="en-US" dirty="0">
                <a:solidFill>
                  <a:srgbClr val="000000"/>
                </a:solidFill>
                <a:latin typeface="Palatino Linotype" panose="02040502050505030304" pitchFamily="18" charset="0"/>
              </a:rPr>
              <a:t> products that are provided to users without any commitment on the quality or availability of the service and have been considered by the relevant Steering Group to be useful to be </a:t>
            </a:r>
            <a:r>
              <a:rPr lang="en-US" b="1" i="1" dirty="0">
                <a:solidFill>
                  <a:srgbClr val="000000"/>
                </a:solidFill>
                <a:latin typeface="Palatino Linotype" panose="02040502050505030304" pitchFamily="18" charset="0"/>
              </a:rPr>
              <a:t>disseminated in order to enabling users to test</a:t>
            </a:r>
            <a:r>
              <a:rPr lang="en-US" dirty="0">
                <a:solidFill>
                  <a:srgbClr val="000000"/>
                </a:solidFill>
                <a:latin typeface="Palatino Linotype" panose="02040502050505030304" pitchFamily="18" charset="0"/>
              </a:rPr>
              <a:t> the product and to provide feedback.</a:t>
            </a:r>
            <a:endParaRPr lang="it-IT" dirty="0">
              <a:latin typeface="Palatino Linotype" panose="02040502050505030304" pitchFamily="18" charset="0"/>
            </a:endParaRPr>
          </a:p>
        </p:txBody>
      </p:sp>
      <p:sp>
        <p:nvSpPr>
          <p:cNvPr id="4" name="Rettangolo 3">
            <a:extLst>
              <a:ext uri="{FF2B5EF4-FFF2-40B4-BE49-F238E27FC236}">
                <a16:creationId xmlns:a16="http://schemas.microsoft.com/office/drawing/2014/main" id="{2F16B496-2A08-423E-AA8A-9CD501227832}"/>
              </a:ext>
            </a:extLst>
          </p:cNvPr>
          <p:cNvSpPr/>
          <p:nvPr/>
        </p:nvSpPr>
        <p:spPr>
          <a:xfrm>
            <a:off x="0" y="5517232"/>
            <a:ext cx="9144000" cy="646331"/>
          </a:xfrm>
          <a:prstGeom prst="rect">
            <a:avLst/>
          </a:prstGeom>
          <a:solidFill>
            <a:schemeClr val="accent4">
              <a:lumMod val="20000"/>
              <a:lumOff val="80000"/>
            </a:schemeClr>
          </a:solidFill>
        </p:spPr>
        <p:txBody>
          <a:bodyPr wrap="square">
            <a:spAutoFit/>
          </a:bodyPr>
          <a:lstStyle/>
          <a:p>
            <a:pPr algn="ctr"/>
            <a:r>
              <a:rPr lang="en-US" b="1" u="sng" dirty="0">
                <a:solidFill>
                  <a:srgbClr val="000000"/>
                </a:solidFill>
                <a:latin typeface="Palatino Linotype" panose="02040502050505030304" pitchFamily="18" charset="0"/>
              </a:rPr>
              <a:t>Auxiliary</a:t>
            </a:r>
            <a:r>
              <a:rPr lang="en-US" dirty="0">
                <a:solidFill>
                  <a:srgbClr val="000000"/>
                </a:solidFill>
                <a:latin typeface="Palatino Linotype" panose="02040502050505030304" pitchFamily="18" charset="0"/>
              </a:rPr>
              <a:t>: not operational products; </a:t>
            </a:r>
            <a:r>
              <a:rPr lang="en-US" b="1" i="1" dirty="0">
                <a:solidFill>
                  <a:srgbClr val="000000"/>
                </a:solidFill>
                <a:latin typeface="Palatino Linotype" panose="02040502050505030304" pitchFamily="18" charset="0"/>
              </a:rPr>
              <a:t>for internal/auxiliary/research/development use</a:t>
            </a:r>
            <a:r>
              <a:rPr lang="en-US" dirty="0">
                <a:solidFill>
                  <a:srgbClr val="000000"/>
                </a:solidFill>
                <a:latin typeface="Palatino Linotype" panose="02040502050505030304" pitchFamily="18" charset="0"/>
              </a:rPr>
              <a:t>.</a:t>
            </a:r>
          </a:p>
          <a:p>
            <a:pPr algn="ctr"/>
            <a:r>
              <a:rPr lang="en-US" dirty="0">
                <a:solidFill>
                  <a:srgbClr val="000000"/>
                </a:solidFill>
                <a:latin typeface="Palatino Linotype" panose="02040502050505030304" pitchFamily="18" charset="0"/>
              </a:rPr>
              <a:t>(</a:t>
            </a:r>
            <a:r>
              <a:rPr lang="en-US" b="1" i="1" dirty="0">
                <a:solidFill>
                  <a:srgbClr val="000000"/>
                </a:solidFill>
                <a:latin typeface="Palatino Linotype" panose="02040502050505030304" pitchFamily="18" charset="0"/>
              </a:rPr>
              <a:t>available on request</a:t>
            </a:r>
            <a:r>
              <a:rPr lang="en-US" dirty="0">
                <a:solidFill>
                  <a:srgbClr val="000000"/>
                </a:solidFill>
                <a:latin typeface="Palatino Linotype" panose="02040502050505030304" pitchFamily="18" charset="0"/>
              </a:rPr>
              <a:t>)</a:t>
            </a:r>
            <a:endParaRPr lang="it-IT" dirty="0">
              <a:latin typeface="Palatino Linotype" panose="02040502050505030304" pitchFamily="18" charset="0"/>
            </a:endParaRPr>
          </a:p>
        </p:txBody>
      </p:sp>
      <p:sp>
        <p:nvSpPr>
          <p:cNvPr id="11" name="Segnaposto data 7">
            <a:extLst>
              <a:ext uri="{FF2B5EF4-FFF2-40B4-BE49-F238E27FC236}">
                <a16:creationId xmlns:a16="http://schemas.microsoft.com/office/drawing/2014/main" id="{F16C60BA-5EB0-43DF-847D-AA68C9E25FF8}"/>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12" name="Segnaposto numero diapositiva 11">
            <a:extLst>
              <a:ext uri="{FF2B5EF4-FFF2-40B4-BE49-F238E27FC236}">
                <a16:creationId xmlns:a16="http://schemas.microsoft.com/office/drawing/2014/main" id="{23B0E2BF-C658-487F-8306-32636D63D1DE}"/>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4</a:t>
            </a:fld>
            <a:endParaRPr lang="it-IT"/>
          </a:p>
        </p:txBody>
      </p:sp>
    </p:spTree>
    <p:extLst>
      <p:ext uri="{BB962C8B-B14F-4D97-AF65-F5344CB8AC3E}">
        <p14:creationId xmlns:p14="http://schemas.microsoft.com/office/powerpoint/2010/main" val="1852246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0" y="0"/>
            <a:ext cx="9144000" cy="634082"/>
          </a:xfrm>
        </p:spPr>
        <p:txBody>
          <a:bodyPr>
            <a:noAutofit/>
          </a:bodyPr>
          <a:lstStyle/>
          <a:p>
            <a:r>
              <a:rPr lang="en-US" sz="3600" b="1" dirty="0">
                <a:solidFill>
                  <a:srgbClr val="C00000"/>
                </a:solidFill>
                <a:latin typeface="Palatino Linotype" panose="02040502050505030304" pitchFamily="18" charset="0"/>
              </a:rPr>
              <a:t>Features of Precipitation Cluster Products</a:t>
            </a:r>
            <a:endParaRPr lang="it-IT" sz="3600" b="1" dirty="0">
              <a:solidFill>
                <a:srgbClr val="C00000"/>
              </a:solidFill>
              <a:latin typeface="Palatino Linotype" panose="02040502050505030304" pitchFamily="18" charset="0"/>
            </a:endParaRPr>
          </a:p>
        </p:txBody>
      </p:sp>
      <p:graphicFrame>
        <p:nvGraphicFramePr>
          <p:cNvPr id="6" name="Segnaposto contenuto 5"/>
          <p:cNvGraphicFramePr>
            <a:graphicFrameLocks noGrp="1"/>
          </p:cNvGraphicFramePr>
          <p:nvPr>
            <p:ph idx="1"/>
            <p:extLst>
              <p:ext uri="{D42A27DB-BD31-4B8C-83A1-F6EECF244321}">
                <p14:modId xmlns:p14="http://schemas.microsoft.com/office/powerpoint/2010/main" val="3211482367"/>
              </p:ext>
            </p:extLst>
          </p:nvPr>
        </p:nvGraphicFramePr>
        <p:xfrm>
          <a:off x="179512" y="692696"/>
          <a:ext cx="8784975" cy="5515332"/>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1512168">
                  <a:extLst>
                    <a:ext uri="{9D8B030D-6E8A-4147-A177-3AD203B41FA5}">
                      <a16:colId xmlns:a16="http://schemas.microsoft.com/office/drawing/2014/main" val="20002"/>
                    </a:ext>
                  </a:extLst>
                </a:gridCol>
                <a:gridCol w="1152128">
                  <a:extLst>
                    <a:ext uri="{9D8B030D-6E8A-4147-A177-3AD203B41FA5}">
                      <a16:colId xmlns:a16="http://schemas.microsoft.com/office/drawing/2014/main" val="2689400816"/>
                    </a:ext>
                  </a:extLst>
                </a:gridCol>
                <a:gridCol w="1008112">
                  <a:extLst>
                    <a:ext uri="{9D8B030D-6E8A-4147-A177-3AD203B41FA5}">
                      <a16:colId xmlns:a16="http://schemas.microsoft.com/office/drawing/2014/main" val="1203855411"/>
                    </a:ext>
                  </a:extLst>
                </a:gridCol>
                <a:gridCol w="864095">
                  <a:extLst>
                    <a:ext uri="{9D8B030D-6E8A-4147-A177-3AD203B41FA5}">
                      <a16:colId xmlns:a16="http://schemas.microsoft.com/office/drawing/2014/main" val="491815453"/>
                    </a:ext>
                  </a:extLst>
                </a:gridCol>
              </a:tblGrid>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t-IT" sz="1400" b="1" i="0" u="none" strike="noStrike" kern="1200" cap="small" normalizeH="0" baseline="0" dirty="0">
                          <a:ln>
                            <a:noFill/>
                          </a:ln>
                          <a:solidFill>
                            <a:schemeClr val="tx1"/>
                          </a:solidFill>
                          <a:effectLst/>
                          <a:latin typeface="Palatino Linotype" panose="02040502050505030304" pitchFamily="18" charset="0"/>
                          <a:ea typeface="+mn-ea"/>
                          <a:cs typeface="+mn-cs"/>
                        </a:rPr>
                        <a:t>Product 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400" b="1" i="0" u="none" strike="noStrike" kern="1200" cap="small" normalizeH="0" baseline="0" dirty="0">
                          <a:ln>
                            <a:noFill/>
                          </a:ln>
                          <a:solidFill>
                            <a:schemeClr val="tx1"/>
                          </a:solidFill>
                          <a:effectLst/>
                          <a:latin typeface="Palatino Linotype" panose="02040502050505030304" pitchFamily="18" charset="0"/>
                          <a:ea typeface="+mn-ea"/>
                          <a:cs typeface="+mn-cs"/>
                        </a:rPr>
                        <a:t>Product </a:t>
                      </a:r>
                      <a:r>
                        <a:rPr kumimoji="0" lang="it-IT" sz="1400" b="1" i="0" u="none" strike="noStrike" kern="1200" cap="small" normalizeH="0" baseline="0" dirty="0" err="1">
                          <a:ln>
                            <a:noFill/>
                          </a:ln>
                          <a:solidFill>
                            <a:schemeClr val="tx1"/>
                          </a:solidFill>
                          <a:effectLst/>
                          <a:latin typeface="Palatino Linotype" panose="02040502050505030304" pitchFamily="18" charset="0"/>
                          <a:ea typeface="+mn-ea"/>
                          <a:cs typeface="+mn-cs"/>
                        </a:rPr>
                        <a:t>Description</a:t>
                      </a:r>
                      <a:endParaRPr kumimoji="0" lang="it-IT" sz="1400" b="1" i="0" u="none" strike="noStrike" kern="1200" cap="small" normalizeH="0" baseline="0" dirty="0">
                        <a:ln>
                          <a:noFill/>
                        </a:ln>
                        <a:solidFill>
                          <a:schemeClr val="tx1"/>
                        </a:solidFill>
                        <a:effectLst/>
                        <a:latin typeface="Palatino Linotype" panose="02040502050505030304" pitchFamily="18" charset="0"/>
                        <a:ea typeface="+mn-ea"/>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lvl1pPr marL="0" algn="l" defTabSz="685743" rtl="0" eaLnBrk="1" latinLnBrk="0" hangingPunct="1">
                        <a:defRPr sz="1400" kern="1200">
                          <a:solidFill>
                            <a:schemeClr val="tx1"/>
                          </a:solidFill>
                          <a:latin typeface="Calibri"/>
                        </a:defRPr>
                      </a:lvl1pPr>
                      <a:lvl2pPr marL="342872" algn="l" defTabSz="685743" rtl="0" eaLnBrk="1" latinLnBrk="0" hangingPunct="1">
                        <a:defRPr sz="1400" kern="1200">
                          <a:solidFill>
                            <a:schemeClr val="tx1"/>
                          </a:solidFill>
                          <a:latin typeface="Calibri"/>
                        </a:defRPr>
                      </a:lvl2pPr>
                      <a:lvl3pPr marL="685743" algn="l" defTabSz="685743" rtl="0" eaLnBrk="1" latinLnBrk="0" hangingPunct="1">
                        <a:defRPr sz="1400" kern="1200">
                          <a:solidFill>
                            <a:schemeClr val="tx1"/>
                          </a:solidFill>
                          <a:latin typeface="Calibri"/>
                        </a:defRPr>
                      </a:lvl3pPr>
                      <a:lvl4pPr marL="1028613" algn="l" defTabSz="685743" rtl="0" eaLnBrk="1" latinLnBrk="0" hangingPunct="1">
                        <a:defRPr sz="1400" kern="1200">
                          <a:solidFill>
                            <a:schemeClr val="tx1"/>
                          </a:solidFill>
                          <a:latin typeface="Calibri"/>
                        </a:defRPr>
                      </a:lvl4pPr>
                      <a:lvl5pPr marL="1371485" algn="l" defTabSz="685743" rtl="0" eaLnBrk="1" latinLnBrk="0" hangingPunct="1">
                        <a:defRPr sz="1400" kern="1200">
                          <a:solidFill>
                            <a:schemeClr val="tx1"/>
                          </a:solidFill>
                          <a:latin typeface="Calibri"/>
                        </a:defRPr>
                      </a:lvl5pPr>
                      <a:lvl6pPr marL="1714356" algn="l" defTabSz="685743" rtl="0" eaLnBrk="1" latinLnBrk="0" hangingPunct="1">
                        <a:defRPr sz="1400" kern="1200">
                          <a:solidFill>
                            <a:schemeClr val="tx1"/>
                          </a:solidFill>
                          <a:latin typeface="Calibri"/>
                        </a:defRPr>
                      </a:lvl6pPr>
                      <a:lvl7pPr marL="2057228" algn="l" defTabSz="685743" rtl="0" eaLnBrk="1" latinLnBrk="0" hangingPunct="1">
                        <a:defRPr sz="1400" kern="1200">
                          <a:solidFill>
                            <a:schemeClr val="tx1"/>
                          </a:solidFill>
                          <a:latin typeface="Calibri"/>
                        </a:defRPr>
                      </a:lvl7pPr>
                      <a:lvl8pPr marL="2400098" algn="l" defTabSz="685743" rtl="0" eaLnBrk="1" latinLnBrk="0" hangingPunct="1">
                        <a:defRPr sz="1400" kern="1200">
                          <a:solidFill>
                            <a:schemeClr val="tx1"/>
                          </a:solidFill>
                          <a:latin typeface="Calibri"/>
                        </a:defRPr>
                      </a:lvl8pPr>
                      <a:lvl9pPr marL="2742970" algn="l" defTabSz="685743" rtl="0" eaLnBrk="1" latinLnBrk="0" hangingPunct="1">
                        <a:defRPr sz="1400" kern="1200">
                          <a:solidFill>
                            <a:schemeClr val="tx1"/>
                          </a:solidFill>
                          <a:latin typeface="Calibri"/>
                        </a:defRPr>
                      </a:lvl9p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400" b="1" i="0" u="none" strike="noStrike" cap="small" normalizeH="0" baseline="0" dirty="0" err="1">
                          <a:ln>
                            <a:noFill/>
                          </a:ln>
                          <a:solidFill>
                            <a:schemeClr val="tx1"/>
                          </a:solidFill>
                          <a:effectLst/>
                          <a:latin typeface="Palatino Linotype" panose="02040502050505030304" pitchFamily="18" charset="0"/>
                        </a:rPr>
                        <a:t>Grid</a:t>
                      </a:r>
                      <a:endParaRPr kumimoji="0" lang="it-IT" sz="1400" b="1" i="0" u="none" strike="noStrike" cap="small"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400" b="1" i="0" u="none" strike="noStrike" cap="small" normalizeH="0" baseline="0" dirty="0" err="1">
                          <a:ln>
                            <a:noFill/>
                          </a:ln>
                          <a:solidFill>
                            <a:schemeClr val="tx1"/>
                          </a:solidFill>
                          <a:effectLst/>
                          <a:latin typeface="Palatino Linotype" panose="02040502050505030304" pitchFamily="18" charset="0"/>
                        </a:rPr>
                        <a:t>Timeliness</a:t>
                      </a:r>
                      <a:endParaRPr kumimoji="0" lang="it-IT" sz="1400" b="1" i="0" u="none" strike="noStrike" cap="small"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400" b="1" i="0" u="none" strike="noStrike" cap="small" normalizeH="0" baseline="0" dirty="0">
                          <a:ln>
                            <a:noFill/>
                          </a:ln>
                          <a:solidFill>
                            <a:schemeClr val="tx1"/>
                          </a:solidFill>
                          <a:effectLst/>
                          <a:latin typeface="Palatino Linotype" panose="02040502050505030304" pitchFamily="18" charset="0"/>
                        </a:rPr>
                        <a:t>Status</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400" b="1" i="0" u="none" strike="noStrike" cap="small" normalizeH="0" baseline="0" dirty="0">
                          <a:ln>
                            <a:noFill/>
                          </a:ln>
                          <a:solidFill>
                            <a:schemeClr val="tx1"/>
                          </a:solidFill>
                          <a:effectLst/>
                          <a:latin typeface="Palatino Linotype" panose="02040502050505030304" pitchFamily="18" charset="0"/>
                        </a:rPr>
                        <a:t>Area</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kern="1200" baseline="0" dirty="0">
                          <a:solidFill>
                            <a:schemeClr val="dk1"/>
                          </a:solidFill>
                          <a:effectLst/>
                          <a:latin typeface="Palatino Linotype" panose="02040502050505030304" pitchFamily="18" charset="0"/>
                          <a:ea typeface="+mn-ea"/>
                          <a:cs typeface="+mn-cs"/>
                        </a:rPr>
                        <a:t>P-IN-SSMIS </a:t>
                      </a:r>
                      <a:r>
                        <a:rPr lang="it-IT" sz="1200" b="1" i="0" baseline="0" dirty="0">
                          <a:solidFill>
                            <a:schemeClr val="tx1"/>
                          </a:solidFill>
                          <a:latin typeface="Palatino Linotype" panose="02040502050505030304" pitchFamily="18" charset="0"/>
                        </a:rPr>
                        <a:t>(H01)</a:t>
                      </a:r>
                      <a:endParaRPr sz="12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200" b="1" i="0" baseline="0" dirty="0">
                          <a:solidFill>
                            <a:schemeClr val="tx1"/>
                          </a:solidFill>
                          <a:latin typeface="Palatino Linotype" panose="02040502050505030304" pitchFamily="18" charset="0"/>
                          <a:ea typeface="MS Mincho"/>
                        </a:rPr>
                        <a:t>Precipitation rate at ground by MW conical scanners SSMIS</a:t>
                      </a:r>
                      <a:endParaRPr sz="12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lvl1pPr marL="0" algn="l" defTabSz="685743" rtl="0" eaLnBrk="1" latinLnBrk="0" hangingPunct="1">
                        <a:defRPr sz="1400" kern="1200">
                          <a:solidFill>
                            <a:schemeClr val="tx1"/>
                          </a:solidFill>
                          <a:latin typeface="Calibri"/>
                        </a:defRPr>
                      </a:lvl1pPr>
                      <a:lvl2pPr marL="342872" algn="l" defTabSz="685743" rtl="0" eaLnBrk="1" latinLnBrk="0" hangingPunct="1">
                        <a:defRPr sz="1400" kern="1200">
                          <a:solidFill>
                            <a:schemeClr val="tx1"/>
                          </a:solidFill>
                          <a:latin typeface="Calibri"/>
                        </a:defRPr>
                      </a:lvl2pPr>
                      <a:lvl3pPr marL="685743" algn="l" defTabSz="685743" rtl="0" eaLnBrk="1" latinLnBrk="0" hangingPunct="1">
                        <a:defRPr sz="1400" kern="1200">
                          <a:solidFill>
                            <a:schemeClr val="tx1"/>
                          </a:solidFill>
                          <a:latin typeface="Calibri"/>
                        </a:defRPr>
                      </a:lvl3pPr>
                      <a:lvl4pPr marL="1028613" algn="l" defTabSz="685743" rtl="0" eaLnBrk="1" latinLnBrk="0" hangingPunct="1">
                        <a:defRPr sz="1400" kern="1200">
                          <a:solidFill>
                            <a:schemeClr val="tx1"/>
                          </a:solidFill>
                          <a:latin typeface="Calibri"/>
                        </a:defRPr>
                      </a:lvl4pPr>
                      <a:lvl5pPr marL="1371485" algn="l" defTabSz="685743" rtl="0" eaLnBrk="1" latinLnBrk="0" hangingPunct="1">
                        <a:defRPr sz="1400" kern="1200">
                          <a:solidFill>
                            <a:schemeClr val="tx1"/>
                          </a:solidFill>
                          <a:latin typeface="Calibri"/>
                        </a:defRPr>
                      </a:lvl5pPr>
                      <a:lvl6pPr marL="1714356" algn="l" defTabSz="685743" rtl="0" eaLnBrk="1" latinLnBrk="0" hangingPunct="1">
                        <a:defRPr sz="1400" kern="1200">
                          <a:solidFill>
                            <a:schemeClr val="tx1"/>
                          </a:solidFill>
                          <a:latin typeface="Calibri"/>
                        </a:defRPr>
                      </a:lvl6pPr>
                      <a:lvl7pPr marL="2057228" algn="l" defTabSz="685743" rtl="0" eaLnBrk="1" latinLnBrk="0" hangingPunct="1">
                        <a:defRPr sz="1400" kern="1200">
                          <a:solidFill>
                            <a:schemeClr val="tx1"/>
                          </a:solidFill>
                          <a:latin typeface="Calibri"/>
                        </a:defRPr>
                      </a:lvl7pPr>
                      <a:lvl8pPr marL="2400098" algn="l" defTabSz="685743" rtl="0" eaLnBrk="1" latinLnBrk="0" hangingPunct="1">
                        <a:defRPr sz="1400" kern="1200">
                          <a:solidFill>
                            <a:schemeClr val="tx1"/>
                          </a:solidFill>
                          <a:latin typeface="Calibri"/>
                        </a:defRPr>
                      </a:lvl8pPr>
                      <a:lvl9pPr marL="2742970" algn="l" defTabSz="685743" rtl="0" eaLnBrk="1" latinLnBrk="0" hangingPunct="1">
                        <a:defRPr sz="1400" kern="1200">
                          <a:solidFill>
                            <a:schemeClr val="tx1"/>
                          </a:solidFill>
                          <a:latin typeface="Calibri"/>
                        </a:defRPr>
                      </a:lvl9p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lang="en-US" sz="1200" b="1" i="0" kern="1200" baseline="0" dirty="0">
                          <a:solidFill>
                            <a:schemeClr val="tx1"/>
                          </a:solidFill>
                          <a:effectLst/>
                          <a:latin typeface="Palatino Linotype" panose="02040502050505030304" pitchFamily="18" charset="0"/>
                          <a:ea typeface="+mn-ea"/>
                          <a:cs typeface="+mn-cs"/>
                        </a:rPr>
                        <a:t>SSMIS high resolution channel orbital grid</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lang="en-GB" sz="1200" b="1" i="0" kern="1200" baseline="0" dirty="0">
                          <a:solidFill>
                            <a:schemeClr val="dk1"/>
                          </a:solidFill>
                          <a:effectLst/>
                          <a:latin typeface="Palatino Linotype" panose="02040502050505030304" pitchFamily="18" charset="0"/>
                          <a:ea typeface="+mn-ea"/>
                          <a:cs typeface="+mn-cs"/>
                        </a:rPr>
                        <a:t>                      2.5 hours</a:t>
                      </a:r>
                      <a:endParaRPr kumimoji="0" lang="it-IT" sz="1200" b="1" i="0" u="none" strike="noStrike" cap="none"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200" b="1" i="0" u="none" strike="noStrike" cap="none" normalizeH="0" baseline="0" dirty="0">
                          <a:ln>
                            <a:noFill/>
                          </a:ln>
                          <a:solidFill>
                            <a:schemeClr val="tx1"/>
                          </a:solidFill>
                          <a:effectLst/>
                          <a:latin typeface="Palatino Linotype" panose="02040502050505030304" pitchFamily="18" charset="0"/>
                        </a:rPr>
                        <a:t>       </a:t>
                      </a:r>
                      <a:r>
                        <a:rPr kumimoji="0" lang="it-IT" sz="1200" b="1" i="0" u="none" strike="noStrike" cap="none" normalizeH="0" baseline="0" dirty="0" err="1">
                          <a:ln>
                            <a:noFill/>
                          </a:ln>
                          <a:solidFill>
                            <a:schemeClr val="tx1"/>
                          </a:solidFill>
                          <a:effectLst/>
                          <a:latin typeface="Palatino Linotype" panose="02040502050505030304" pitchFamily="18" charset="0"/>
                        </a:rPr>
                        <a:t>operational</a:t>
                      </a:r>
                      <a:endParaRPr kumimoji="0" lang="it-IT" sz="1200" b="1" i="0" u="none" strike="noStrike" cap="none"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0" fontAlgn="base" latinLnBrk="0" hangingPunct="0">
                        <a:lnSpc>
                          <a:spcPts val="1440"/>
                        </a:lnSpc>
                        <a:spcBef>
                          <a:spcPts val="0"/>
                        </a:spcBef>
                        <a:spcAft>
                          <a:spcPct val="0"/>
                        </a:spcAft>
                        <a:buClrTx/>
                        <a:buSzTx/>
                        <a:buFont typeface="Arial" pitchFamily="34" charset="0"/>
                        <a:buNone/>
                        <a:tabLst/>
                      </a:pPr>
                      <a:r>
                        <a:rPr lang="en-US" sz="1200" b="1" i="0" baseline="0" dirty="0">
                          <a:solidFill>
                            <a:schemeClr val="tx1"/>
                          </a:solidFill>
                          <a:latin typeface="Palatino Linotype" panose="02040502050505030304" pitchFamily="18" charset="0"/>
                          <a:ea typeface="MS Mincho"/>
                        </a:rPr>
                        <a:t>           Full disk</a:t>
                      </a:r>
                      <a:endParaRPr kumimoji="0" lang="it-IT" sz="1200" b="1" i="0" u="none" strike="noStrike" cap="none"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kern="1200" baseline="0" dirty="0">
                          <a:solidFill>
                            <a:schemeClr val="dk1"/>
                          </a:solidFill>
                          <a:effectLst/>
                          <a:latin typeface="Palatino Linotype" panose="02040502050505030304" pitchFamily="18" charset="0"/>
                          <a:ea typeface="+mn-ea"/>
                          <a:cs typeface="+mn-cs"/>
                        </a:rPr>
                        <a:t>P-IN-MHS </a:t>
                      </a:r>
                      <a:r>
                        <a:rPr lang="it-IT" sz="1200" b="1" i="0" baseline="0" dirty="0">
                          <a:solidFill>
                            <a:schemeClr val="tx1"/>
                          </a:solidFill>
                          <a:latin typeface="Palatino Linotype" panose="02040502050505030304" pitchFamily="18" charset="0"/>
                        </a:rPr>
                        <a:t>(H02B)</a:t>
                      </a:r>
                      <a:endParaRPr sz="12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100000"/>
                        </a:lnSpc>
                      </a:pPr>
                      <a:r>
                        <a:rPr lang="en-US" sz="1200" b="1" i="0" baseline="0" dirty="0">
                          <a:solidFill>
                            <a:schemeClr val="tx1"/>
                          </a:solidFill>
                          <a:latin typeface="Palatino Linotype" panose="02040502050505030304" pitchFamily="18" charset="0"/>
                        </a:rPr>
                        <a:t>Precipitation rate at ground by MW cross-track scanners AMSU/MHS</a:t>
                      </a:r>
                      <a:endParaRPr sz="12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lang="en-US" sz="1200" b="1" i="0" kern="1200" baseline="0" dirty="0">
                          <a:solidFill>
                            <a:schemeClr val="tx1"/>
                          </a:solidFill>
                          <a:effectLst/>
                          <a:latin typeface="Palatino Linotype" panose="02040502050505030304" pitchFamily="18" charset="0"/>
                          <a:ea typeface="+mn-ea"/>
                          <a:cs typeface="+mn-cs"/>
                        </a:rPr>
                        <a:t>MHS orbital grid</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200" b="1" i="0" u="none" strike="noStrike" cap="none" normalizeH="0" baseline="0" dirty="0">
                          <a:ln>
                            <a:noFill/>
                          </a:ln>
                          <a:solidFill>
                            <a:schemeClr val="tx1"/>
                          </a:solidFill>
                          <a:effectLst/>
                          <a:latin typeface="Palatino Linotype" panose="02040502050505030304" pitchFamily="18" charset="0"/>
                        </a:rPr>
                        <a:t>1 hour</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200" b="1" i="0" u="none" strike="noStrike" kern="1200" cap="none" normalizeH="0" baseline="0" dirty="0" err="1">
                          <a:ln>
                            <a:noFill/>
                          </a:ln>
                          <a:solidFill>
                            <a:schemeClr val="tx1"/>
                          </a:solidFill>
                          <a:effectLst/>
                          <a:latin typeface="Palatino Linotype" panose="02040502050505030304" pitchFamily="18" charset="0"/>
                          <a:ea typeface="+mn-ea"/>
                          <a:cs typeface="+mn-cs"/>
                        </a:rPr>
                        <a:t>operational</a:t>
                      </a:r>
                      <a:endParaRPr kumimoji="0" lang="it-IT" sz="1200" b="1"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ts val="1440"/>
                        </a:lnSpc>
                        <a:spcBef>
                          <a:spcPts val="0"/>
                        </a:spcBef>
                        <a:spcAft>
                          <a:spcPct val="0"/>
                        </a:spcAft>
                        <a:buClrTx/>
                        <a:buSzTx/>
                        <a:buFont typeface="Arial" pitchFamily="34" charset="0"/>
                        <a:buNone/>
                        <a:tabLst/>
                      </a:pPr>
                      <a:r>
                        <a:rPr lang="en-US" sz="1200" b="1" i="0" baseline="0" dirty="0">
                          <a:solidFill>
                            <a:schemeClr val="tx1"/>
                          </a:solidFill>
                          <a:latin typeface="Palatino Linotype" panose="02040502050505030304" pitchFamily="18" charset="0"/>
                          <a:ea typeface="MS Mincho"/>
                        </a:rPr>
                        <a:t>Full disk</a:t>
                      </a:r>
                      <a:endParaRPr kumimoji="0" lang="it-IT" sz="1200" b="1" i="0" u="none" strike="noStrike" cap="none"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067474386"/>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kern="1200" baseline="0" dirty="0">
                          <a:solidFill>
                            <a:schemeClr val="dk1"/>
                          </a:solidFill>
                          <a:effectLst/>
                          <a:latin typeface="Palatino Linotype" panose="02040502050505030304" pitchFamily="18" charset="0"/>
                          <a:ea typeface="+mn-ea"/>
                          <a:cs typeface="+mn-cs"/>
                        </a:rPr>
                        <a:t>P-IN-SEVIRI </a:t>
                      </a:r>
                      <a:r>
                        <a:rPr lang="it-IT" sz="1200" b="1" i="0" baseline="0" dirty="0">
                          <a:solidFill>
                            <a:schemeClr val="tx1"/>
                          </a:solidFill>
                          <a:latin typeface="Palatino Linotype" panose="02040502050505030304" pitchFamily="18" charset="0"/>
                        </a:rPr>
                        <a:t>(H03B)</a:t>
                      </a:r>
                      <a:endParaRPr sz="12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baseline="0" dirty="0">
                          <a:solidFill>
                            <a:schemeClr val="tx1"/>
                          </a:solidFill>
                          <a:latin typeface="Palatino Linotype" panose="02040502050505030304" pitchFamily="18" charset="0"/>
                          <a:ea typeface="MS Mincho"/>
                        </a:rPr>
                        <a:t>Precipitation rate at ground by GEO/IR supported by LEO/MW</a:t>
                      </a:r>
                      <a:endParaRPr sz="12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it-IT" sz="1200" b="1" i="0" baseline="0" dirty="0">
                          <a:solidFill>
                            <a:schemeClr val="tx1"/>
                          </a:solidFill>
                          <a:latin typeface="Palatino Linotype" panose="02040502050505030304" pitchFamily="18" charset="0"/>
                        </a:rPr>
                        <a:t>                          MSG SEVIRI </a:t>
                      </a:r>
                      <a:r>
                        <a:rPr lang="it-IT" sz="1200" b="1" i="0" baseline="0" dirty="0" err="1">
                          <a:solidFill>
                            <a:schemeClr val="tx1"/>
                          </a:solidFill>
                          <a:latin typeface="Palatino Linotype" panose="02040502050505030304" pitchFamily="18" charset="0"/>
                        </a:rPr>
                        <a:t>grid</a:t>
                      </a:r>
                      <a:endParaRPr lang="it-IT" sz="1200" b="1" i="0" baseline="0" dirty="0">
                        <a:solidFill>
                          <a:schemeClr val="tx1"/>
                        </a:solidFill>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it-IT" sz="1200" b="1" i="0" baseline="0" dirty="0">
                          <a:solidFill>
                            <a:schemeClr val="tx1"/>
                          </a:solidFill>
                          <a:latin typeface="Palatino Linotype" panose="02040502050505030304" pitchFamily="18" charset="0"/>
                        </a:rPr>
                        <a:t>                      15 </a:t>
                      </a:r>
                      <a:r>
                        <a:rPr lang="it-IT" sz="1200" b="1" i="0" baseline="0" dirty="0" err="1">
                          <a:solidFill>
                            <a:schemeClr val="tx1"/>
                          </a:solidFill>
                          <a:latin typeface="Palatino Linotype" panose="02040502050505030304" pitchFamily="18" charset="0"/>
                        </a:rPr>
                        <a:t>min</a:t>
                      </a:r>
                      <a:endParaRPr lang="it-IT" sz="1200" b="1" i="0" baseline="0" dirty="0">
                        <a:solidFill>
                          <a:schemeClr val="tx1"/>
                        </a:solidFill>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200" b="1" i="0" u="none" strike="noStrike" kern="1200" cap="none" normalizeH="0" baseline="0" dirty="0">
                          <a:ln>
                            <a:noFill/>
                          </a:ln>
                          <a:solidFill>
                            <a:schemeClr val="tx1"/>
                          </a:solidFill>
                          <a:effectLst/>
                          <a:latin typeface="Palatino Linotype" panose="02040502050505030304" pitchFamily="18" charset="0"/>
                          <a:ea typeface="+mn-ea"/>
                          <a:cs typeface="+mn-cs"/>
                        </a:rPr>
                        <a:t>         </a:t>
                      </a:r>
                      <a:r>
                        <a:rPr kumimoji="0" lang="it-IT" sz="1200" b="1" i="0" u="none" strike="noStrike" kern="1200" cap="none" normalizeH="0" baseline="0" dirty="0" err="1">
                          <a:ln>
                            <a:noFill/>
                          </a:ln>
                          <a:solidFill>
                            <a:schemeClr val="tx1"/>
                          </a:solidFill>
                          <a:effectLst/>
                          <a:latin typeface="Palatino Linotype" panose="02040502050505030304" pitchFamily="18" charset="0"/>
                          <a:ea typeface="+mn-ea"/>
                          <a:cs typeface="+mn-cs"/>
                        </a:rPr>
                        <a:t>operational</a:t>
                      </a:r>
                      <a:endParaRPr kumimoji="0" lang="it-IT" sz="1200" b="1"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lang="en-US" sz="1200" b="1" i="0" baseline="0" dirty="0">
                          <a:solidFill>
                            <a:schemeClr val="tx1"/>
                          </a:solidFill>
                          <a:latin typeface="Palatino Linotype" panose="02040502050505030304" pitchFamily="18" charset="0"/>
                          <a:ea typeface="MS Mincho"/>
                        </a:rPr>
                        <a:t>Full disk</a:t>
                      </a:r>
                      <a:endParaRPr kumimoji="0" lang="it-IT" sz="1200" b="1"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593002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kern="1200" baseline="0" dirty="0">
                          <a:solidFill>
                            <a:schemeClr val="dk1"/>
                          </a:solidFill>
                          <a:effectLst/>
                          <a:latin typeface="Palatino Linotype" panose="02040502050505030304" pitchFamily="18" charset="0"/>
                          <a:ea typeface="+mn-ea"/>
                          <a:cs typeface="+mn-cs"/>
                        </a:rPr>
                        <a:t>P-AC-SEVIRI </a:t>
                      </a:r>
                      <a:r>
                        <a:rPr lang="it-IT" sz="1200" b="1" i="0" baseline="0" dirty="0">
                          <a:solidFill>
                            <a:schemeClr val="tx1"/>
                          </a:solidFill>
                          <a:latin typeface="Palatino Linotype" panose="02040502050505030304" pitchFamily="18" charset="0"/>
                        </a:rPr>
                        <a:t>(H05B)</a:t>
                      </a:r>
                      <a:endParaRPr sz="12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100000"/>
                        </a:lnSpc>
                      </a:pPr>
                      <a:r>
                        <a:rPr lang="en-US" sz="1200" b="1" i="0" baseline="0" dirty="0">
                          <a:solidFill>
                            <a:schemeClr val="tx1"/>
                          </a:solidFill>
                          <a:latin typeface="Palatino Linotype" panose="02040502050505030304" pitchFamily="18" charset="0"/>
                        </a:rPr>
                        <a:t>Accumulated precipitation at ground by blended MW and IR</a:t>
                      </a:r>
                      <a:endParaRPr sz="12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100000"/>
                        </a:lnSpc>
                      </a:pPr>
                      <a:r>
                        <a:rPr lang="it-IT" sz="1200" b="1" i="0" baseline="0" dirty="0">
                          <a:solidFill>
                            <a:schemeClr val="tx1"/>
                          </a:solidFill>
                          <a:latin typeface="Palatino Linotype" panose="02040502050505030304" pitchFamily="18" charset="0"/>
                        </a:rPr>
                        <a:t>                           MSG SEVIRI </a:t>
                      </a:r>
                      <a:r>
                        <a:rPr lang="it-IT" sz="1200" b="1" i="0" baseline="0" dirty="0" err="1">
                          <a:solidFill>
                            <a:schemeClr val="tx1"/>
                          </a:solidFill>
                          <a:latin typeface="Palatino Linotype" panose="02040502050505030304" pitchFamily="18" charset="0"/>
                        </a:rPr>
                        <a:t>grid</a:t>
                      </a:r>
                      <a:endParaRPr lang="it-IT" sz="1200" b="1" i="0" baseline="0" dirty="0">
                        <a:solidFill>
                          <a:schemeClr val="tx1"/>
                        </a:solidFill>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100000"/>
                        </a:lnSpc>
                      </a:pPr>
                      <a:r>
                        <a:rPr lang="it-IT" sz="1200" b="1" i="0" baseline="0" dirty="0">
                          <a:solidFill>
                            <a:schemeClr val="tx1"/>
                          </a:solidFill>
                          <a:latin typeface="Palatino Linotype" panose="02040502050505030304" pitchFamily="18" charset="0"/>
                        </a:rPr>
                        <a:t>                         3 hours</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200" b="1" i="0" u="none" strike="noStrike" kern="1200" cap="none" normalizeH="0" baseline="0" dirty="0">
                          <a:ln>
                            <a:noFill/>
                          </a:ln>
                          <a:solidFill>
                            <a:schemeClr val="tx1"/>
                          </a:solidFill>
                          <a:effectLst/>
                          <a:latin typeface="Palatino Linotype" panose="02040502050505030304" pitchFamily="18" charset="0"/>
                          <a:ea typeface="+mn-ea"/>
                          <a:cs typeface="+mn-cs"/>
                        </a:rPr>
                        <a:t>    </a:t>
                      </a:r>
                      <a:r>
                        <a:rPr kumimoji="0" lang="it-IT" sz="1200" b="1" i="0" u="none" strike="noStrike" kern="1200" cap="none" normalizeH="0" baseline="0" dirty="0" err="1">
                          <a:ln>
                            <a:noFill/>
                          </a:ln>
                          <a:solidFill>
                            <a:schemeClr val="tx1"/>
                          </a:solidFill>
                          <a:effectLst/>
                          <a:latin typeface="Palatino Linotype" panose="02040502050505030304" pitchFamily="18" charset="0"/>
                          <a:ea typeface="+mn-ea"/>
                          <a:cs typeface="+mn-cs"/>
                        </a:rPr>
                        <a:t>operational</a:t>
                      </a:r>
                      <a:endParaRPr kumimoji="0" lang="it-IT" sz="1200" b="1"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lang="en-US" sz="1200" b="1" i="0" baseline="0" dirty="0">
                          <a:solidFill>
                            <a:schemeClr val="tx1"/>
                          </a:solidFill>
                          <a:latin typeface="Palatino Linotype" panose="02040502050505030304" pitchFamily="18" charset="0"/>
                        </a:rPr>
                        <a:t>Full disk</a:t>
                      </a:r>
                      <a:endParaRPr kumimoji="0" lang="it-IT" sz="1200" b="1"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97821731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kern="1200" baseline="0" dirty="0">
                          <a:solidFill>
                            <a:schemeClr val="dk1"/>
                          </a:solidFill>
                          <a:effectLst/>
                          <a:latin typeface="Palatino Linotype" panose="02040502050505030304" pitchFamily="18" charset="0"/>
                          <a:ea typeface="+mn-ea"/>
                          <a:cs typeface="+mn-cs"/>
                        </a:rPr>
                        <a:t>P-IN-SEVIRI-CO </a:t>
                      </a:r>
                      <a:r>
                        <a:rPr lang="it-IT" sz="1200" b="1" i="0" baseline="0" dirty="0">
                          <a:solidFill>
                            <a:schemeClr val="tx1"/>
                          </a:solidFill>
                          <a:latin typeface="Palatino Linotype" panose="02040502050505030304" pitchFamily="18" charset="0"/>
                        </a:rPr>
                        <a:t>(H15)</a:t>
                      </a:r>
                      <a:endParaRPr sz="12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200" b="1" i="0" baseline="0" dirty="0">
                          <a:solidFill>
                            <a:schemeClr val="tx1"/>
                          </a:solidFill>
                          <a:latin typeface="Palatino Linotype" panose="02040502050505030304" pitchFamily="18" charset="0"/>
                        </a:rPr>
                        <a:t>Blended SEVIRI Convection area/ LEO MW Convective Precipitation</a:t>
                      </a:r>
                      <a:endParaRPr sz="12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200" b="1" i="0" u="none" strike="noStrike" cap="none" normalizeH="0" baseline="0" dirty="0">
                          <a:ln>
                            <a:noFill/>
                          </a:ln>
                          <a:solidFill>
                            <a:schemeClr val="tx1"/>
                          </a:solidFill>
                          <a:effectLst/>
                          <a:latin typeface="Palatino Linotype" panose="02040502050505030304" pitchFamily="18" charset="0"/>
                        </a:rPr>
                        <a:t>                          MSG SEVIRI </a:t>
                      </a:r>
                      <a:r>
                        <a:rPr kumimoji="0" lang="it-IT" sz="1200" b="1" i="0" u="none" strike="noStrike" cap="none" normalizeH="0" baseline="0" dirty="0" err="1">
                          <a:ln>
                            <a:noFill/>
                          </a:ln>
                          <a:solidFill>
                            <a:schemeClr val="tx1"/>
                          </a:solidFill>
                          <a:effectLst/>
                          <a:latin typeface="Palatino Linotype" panose="02040502050505030304" pitchFamily="18" charset="0"/>
                        </a:rPr>
                        <a:t>grid</a:t>
                      </a:r>
                      <a:endParaRPr kumimoji="0" lang="it-IT" sz="1200" b="1" i="0" u="none" strike="noStrike" cap="none"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200" b="1" i="0" u="none" strike="noStrike" cap="none" normalizeH="0" baseline="0" dirty="0">
                          <a:ln>
                            <a:noFill/>
                          </a:ln>
                          <a:solidFill>
                            <a:schemeClr val="tx1"/>
                          </a:solidFill>
                          <a:effectLst/>
                          <a:latin typeface="Palatino Linotype" panose="02040502050505030304" pitchFamily="18" charset="0"/>
                        </a:rPr>
                        <a:t>                      15 </a:t>
                      </a:r>
                      <a:r>
                        <a:rPr kumimoji="0" lang="it-IT" sz="1200" b="1" i="0" u="none" strike="noStrike" cap="none" normalizeH="0" baseline="0" dirty="0" err="1">
                          <a:ln>
                            <a:noFill/>
                          </a:ln>
                          <a:solidFill>
                            <a:schemeClr val="tx1"/>
                          </a:solidFill>
                          <a:effectLst/>
                          <a:latin typeface="Palatino Linotype" panose="02040502050505030304" pitchFamily="18" charset="0"/>
                        </a:rPr>
                        <a:t>min</a:t>
                      </a:r>
                      <a:r>
                        <a:rPr kumimoji="0" lang="it-IT" sz="1200" b="1" i="0" u="none" strike="noStrike" cap="none" normalizeH="0" baseline="0" dirty="0">
                          <a:ln>
                            <a:noFill/>
                          </a:ln>
                          <a:solidFill>
                            <a:schemeClr val="tx1"/>
                          </a:solidFill>
                          <a:effectLst/>
                          <a:latin typeface="Palatino Linotype" panose="02040502050505030304" pitchFamily="18" charset="0"/>
                        </a:rPr>
                        <a:t> </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defRPr/>
                      </a:pPr>
                      <a:r>
                        <a:rPr kumimoji="0" lang="it-IT" sz="1200" b="1" i="0" u="none" strike="noStrike" kern="1200" cap="none" normalizeH="0" baseline="0" dirty="0">
                          <a:ln>
                            <a:noFill/>
                          </a:ln>
                          <a:solidFill>
                            <a:schemeClr val="tx1"/>
                          </a:solidFill>
                          <a:effectLst/>
                          <a:latin typeface="Palatino Linotype" panose="02040502050505030304" pitchFamily="18" charset="0"/>
                          <a:ea typeface="+mn-ea"/>
                          <a:cs typeface="+mn-cs"/>
                        </a:rPr>
                        <a:t>                </a:t>
                      </a:r>
                      <a:r>
                        <a:rPr kumimoji="0" lang="it-IT" sz="1200" b="1" i="0" u="none" strike="noStrike" kern="1200" cap="none" normalizeH="0" baseline="0" dirty="0" err="1">
                          <a:ln>
                            <a:noFill/>
                          </a:ln>
                          <a:solidFill>
                            <a:schemeClr val="tx1"/>
                          </a:solidFill>
                          <a:effectLst/>
                          <a:latin typeface="Palatino Linotype" panose="02040502050505030304" pitchFamily="18" charset="0"/>
                          <a:ea typeface="+mn-ea"/>
                          <a:cs typeface="+mn-cs"/>
                        </a:rPr>
                        <a:t>Pre-operational</a:t>
                      </a:r>
                      <a:endParaRPr kumimoji="0" lang="it-IT" sz="1200" b="1"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lang="en-US" sz="1200" b="1" i="0" baseline="0" dirty="0">
                          <a:solidFill>
                            <a:schemeClr val="tx1"/>
                          </a:solidFill>
                          <a:latin typeface="Palatino Linotype" panose="02040502050505030304" pitchFamily="18" charset="0"/>
                        </a:rPr>
                        <a:t>              H-SAF</a:t>
                      </a:r>
                      <a:endParaRPr kumimoji="0" lang="it-IT" sz="1200" b="1" i="0" u="none" strike="noStrike" cap="none"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069618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b="1" i="0" kern="1200" baseline="0" dirty="0">
                          <a:solidFill>
                            <a:schemeClr val="dk1"/>
                          </a:solidFill>
                          <a:effectLst/>
                          <a:latin typeface="Palatino Linotype" panose="02040502050505030304" pitchFamily="18" charset="0"/>
                          <a:ea typeface="+mn-ea"/>
                          <a:cs typeface="+mn-cs"/>
                        </a:rPr>
                        <a:t>P-IN-SEVIRI-CO </a:t>
                      </a:r>
                      <a:r>
                        <a:rPr lang="it-IT" sz="1200" b="1" i="0" baseline="0" dirty="0">
                          <a:solidFill>
                            <a:schemeClr val="tx1"/>
                          </a:solidFill>
                          <a:latin typeface="Palatino Linotype" panose="02040502050505030304" pitchFamily="18" charset="0"/>
                        </a:rPr>
                        <a:t>(H15B)</a:t>
                      </a:r>
                      <a:endParaRPr sz="12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baseline="0" dirty="0">
                          <a:solidFill>
                            <a:schemeClr val="tx1"/>
                          </a:solidFill>
                          <a:latin typeface="Palatino Linotype" panose="02040502050505030304" pitchFamily="18" charset="0"/>
                        </a:rPr>
                        <a:t>Blended SEVIRI Convection area/ LEO MW Convective Precipitation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200" b="1" i="0" u="none" strike="noStrike" cap="none" normalizeH="0" baseline="0" dirty="0">
                          <a:ln>
                            <a:noFill/>
                          </a:ln>
                          <a:solidFill>
                            <a:schemeClr val="tx1"/>
                          </a:solidFill>
                          <a:effectLst/>
                          <a:latin typeface="Palatino Linotype" panose="02040502050505030304" pitchFamily="18" charset="0"/>
                        </a:rPr>
                        <a:t>MSG SEVIRI </a:t>
                      </a:r>
                      <a:r>
                        <a:rPr kumimoji="0" lang="it-IT" sz="1200" b="1" i="0" u="none" strike="noStrike" cap="none" normalizeH="0" baseline="0" dirty="0" err="1">
                          <a:ln>
                            <a:noFill/>
                          </a:ln>
                          <a:solidFill>
                            <a:schemeClr val="tx1"/>
                          </a:solidFill>
                          <a:effectLst/>
                          <a:latin typeface="Palatino Linotype" panose="02040502050505030304" pitchFamily="18" charset="0"/>
                        </a:rPr>
                        <a:t>grid</a:t>
                      </a:r>
                      <a:endParaRPr kumimoji="0" lang="it-IT" sz="1200" b="1" i="0" u="none" strike="noStrike" cap="none"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200" b="1" i="0" u="none" strike="noStrike" cap="none" normalizeH="0" baseline="0" dirty="0">
                          <a:ln>
                            <a:noFill/>
                          </a:ln>
                          <a:solidFill>
                            <a:schemeClr val="tx1"/>
                          </a:solidFill>
                          <a:effectLst/>
                          <a:latin typeface="Palatino Linotype" panose="02040502050505030304" pitchFamily="18" charset="0"/>
                        </a:rPr>
                        <a:t>15 </a:t>
                      </a:r>
                      <a:r>
                        <a:rPr kumimoji="0" lang="it-IT" sz="1200" b="1" i="0" u="none" strike="noStrike" cap="none" normalizeH="0" baseline="0" dirty="0" err="1">
                          <a:ln>
                            <a:noFill/>
                          </a:ln>
                          <a:solidFill>
                            <a:schemeClr val="tx1"/>
                          </a:solidFill>
                          <a:effectLst/>
                          <a:latin typeface="Palatino Linotype" panose="02040502050505030304" pitchFamily="18" charset="0"/>
                        </a:rPr>
                        <a:t>min</a:t>
                      </a:r>
                      <a:endParaRPr kumimoji="0" lang="it-IT" sz="1200" b="1" i="0" u="none" strike="noStrike" cap="none"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defRPr/>
                      </a:pPr>
                      <a:r>
                        <a:rPr kumimoji="0" lang="it-IT" sz="1200" b="1" i="0" u="none" strike="noStrike" kern="1200" cap="none" normalizeH="0" baseline="0" dirty="0" err="1">
                          <a:ln>
                            <a:noFill/>
                          </a:ln>
                          <a:solidFill>
                            <a:schemeClr val="tx1"/>
                          </a:solidFill>
                          <a:effectLst/>
                          <a:latin typeface="Palatino Linotype" panose="02040502050505030304" pitchFamily="18" charset="0"/>
                          <a:ea typeface="+mn-ea"/>
                          <a:cs typeface="+mn-cs"/>
                        </a:rPr>
                        <a:t>Pre-operational</a:t>
                      </a:r>
                      <a:endParaRPr kumimoji="0" lang="it-IT" sz="1200" b="1"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lang="en-US" sz="1200" b="1" i="0" baseline="0" dirty="0">
                          <a:solidFill>
                            <a:schemeClr val="tx1"/>
                          </a:solidFill>
                          <a:latin typeface="Palatino Linotype" panose="02040502050505030304" pitchFamily="18" charset="0"/>
                        </a:rPr>
                        <a:t>H-SAF</a:t>
                      </a:r>
                      <a:endParaRPr kumimoji="0" lang="it-IT" sz="1200" b="1" i="0" u="none" strike="noStrike" cap="none"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674843840"/>
                  </a:ext>
                </a:extLst>
              </a:tr>
              <a:tr h="0">
                <a:tc>
                  <a:txBody>
                    <a:bodyPr/>
                    <a:lstStyle/>
                    <a:p>
                      <a:pPr algn="ctr">
                        <a:lnSpc>
                          <a:spcPct val="100000"/>
                        </a:lnSpc>
                      </a:pPr>
                      <a:r>
                        <a:rPr lang="it-IT" sz="1200" b="1" i="0" baseline="0" dirty="0">
                          <a:solidFill>
                            <a:schemeClr val="tx1"/>
                          </a:solidFill>
                          <a:latin typeface="Palatino Linotype" panose="02040502050505030304" pitchFamily="18" charset="0"/>
                          <a:ea typeface="MS Mincho"/>
                        </a:rPr>
                        <a:t>H-AUX-17 (H17)</a:t>
                      </a:r>
                      <a:endParaRPr lang="it-IT" sz="12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200" b="1" i="0" baseline="0" dirty="0">
                          <a:solidFill>
                            <a:schemeClr val="tx1"/>
                          </a:solidFill>
                          <a:latin typeface="Palatino Linotype" panose="02040502050505030304" pitchFamily="18" charset="0"/>
                          <a:ea typeface="MS Mincho"/>
                        </a:rPr>
                        <a:t>Precipitation rate at ground by AMSR-2 MW conical scanner</a:t>
                      </a:r>
                      <a:endParaRPr sz="12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lvl1pPr marL="0" algn="l" defTabSz="685743" rtl="0" eaLnBrk="1" latinLnBrk="0" hangingPunct="1">
                        <a:defRPr sz="1400" kern="1200">
                          <a:solidFill>
                            <a:schemeClr val="tx1"/>
                          </a:solidFill>
                          <a:latin typeface="Calibri"/>
                        </a:defRPr>
                      </a:lvl1pPr>
                      <a:lvl2pPr marL="342872" algn="l" defTabSz="685743" rtl="0" eaLnBrk="1" latinLnBrk="0" hangingPunct="1">
                        <a:defRPr sz="1400" kern="1200">
                          <a:solidFill>
                            <a:schemeClr val="tx1"/>
                          </a:solidFill>
                          <a:latin typeface="Calibri"/>
                        </a:defRPr>
                      </a:lvl2pPr>
                      <a:lvl3pPr marL="685743" algn="l" defTabSz="685743" rtl="0" eaLnBrk="1" latinLnBrk="0" hangingPunct="1">
                        <a:defRPr sz="1400" kern="1200">
                          <a:solidFill>
                            <a:schemeClr val="tx1"/>
                          </a:solidFill>
                          <a:latin typeface="Calibri"/>
                        </a:defRPr>
                      </a:lvl3pPr>
                      <a:lvl4pPr marL="1028613" algn="l" defTabSz="685743" rtl="0" eaLnBrk="1" latinLnBrk="0" hangingPunct="1">
                        <a:defRPr sz="1400" kern="1200">
                          <a:solidFill>
                            <a:schemeClr val="tx1"/>
                          </a:solidFill>
                          <a:latin typeface="Calibri"/>
                        </a:defRPr>
                      </a:lvl4pPr>
                      <a:lvl5pPr marL="1371485" algn="l" defTabSz="685743" rtl="0" eaLnBrk="1" latinLnBrk="0" hangingPunct="1">
                        <a:defRPr sz="1400" kern="1200">
                          <a:solidFill>
                            <a:schemeClr val="tx1"/>
                          </a:solidFill>
                          <a:latin typeface="Calibri"/>
                        </a:defRPr>
                      </a:lvl5pPr>
                      <a:lvl6pPr marL="1714356" algn="l" defTabSz="685743" rtl="0" eaLnBrk="1" latinLnBrk="0" hangingPunct="1">
                        <a:defRPr sz="1400" kern="1200">
                          <a:solidFill>
                            <a:schemeClr val="tx1"/>
                          </a:solidFill>
                          <a:latin typeface="Calibri"/>
                        </a:defRPr>
                      </a:lvl6pPr>
                      <a:lvl7pPr marL="2057228" algn="l" defTabSz="685743" rtl="0" eaLnBrk="1" latinLnBrk="0" hangingPunct="1">
                        <a:defRPr sz="1400" kern="1200">
                          <a:solidFill>
                            <a:schemeClr val="tx1"/>
                          </a:solidFill>
                          <a:latin typeface="Calibri"/>
                        </a:defRPr>
                      </a:lvl7pPr>
                      <a:lvl8pPr marL="2400098" algn="l" defTabSz="685743" rtl="0" eaLnBrk="1" latinLnBrk="0" hangingPunct="1">
                        <a:defRPr sz="1400" kern="1200">
                          <a:solidFill>
                            <a:schemeClr val="tx1"/>
                          </a:solidFill>
                          <a:latin typeface="Calibri"/>
                        </a:defRPr>
                      </a:lvl8pPr>
                      <a:lvl9pPr marL="2742970" algn="l" defTabSz="685743" rtl="0" eaLnBrk="1" latinLnBrk="0" hangingPunct="1">
                        <a:defRPr sz="1400" kern="1200">
                          <a:solidFill>
                            <a:schemeClr val="tx1"/>
                          </a:solidFill>
                          <a:latin typeface="Calibri"/>
                        </a:defRPr>
                      </a:lvl9p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lang="en-US" sz="1200" b="1" i="0" baseline="0" dirty="0">
                          <a:solidFill>
                            <a:schemeClr val="tx1"/>
                          </a:solidFill>
                          <a:latin typeface="Palatino Linotype" panose="02040502050505030304" pitchFamily="18" charset="0"/>
                          <a:ea typeface="MS Mincho"/>
                        </a:rPr>
                        <a:t>AMSR-2</a:t>
                      </a:r>
                      <a:r>
                        <a:rPr lang="en-US" sz="1200" b="1" i="0" kern="1200" baseline="0" dirty="0">
                          <a:solidFill>
                            <a:schemeClr val="tx1"/>
                          </a:solidFill>
                          <a:effectLst/>
                          <a:latin typeface="Palatino Linotype" panose="02040502050505030304" pitchFamily="18" charset="0"/>
                          <a:ea typeface="+mn-ea"/>
                          <a:cs typeface="+mn-cs"/>
                        </a:rPr>
                        <a:t> orbital grid</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200" b="1" i="0" u="none" strike="noStrike" kern="1200" cap="none" spc="0" normalizeH="0" baseline="0" noProof="0" dirty="0">
                          <a:ln>
                            <a:noFill/>
                          </a:ln>
                          <a:solidFill>
                            <a:schemeClr val="tx1"/>
                          </a:solidFill>
                          <a:effectLst/>
                          <a:uLnTx/>
                          <a:uFillTx/>
                          <a:latin typeface="Palatino Linotype" panose="02040502050505030304" pitchFamily="18" charset="0"/>
                          <a:ea typeface="+mn-ea"/>
                          <a:cs typeface="+mn-cs"/>
                        </a:rPr>
                        <a:t>                     1.5 hours</a:t>
                      </a:r>
                      <a:endParaRPr kumimoji="0" lang="it-IT" sz="1200" b="1" i="0" u="none" strike="noStrike" cap="none" normalizeH="0" baseline="0" dirty="0">
                        <a:ln>
                          <a:noFill/>
                        </a:ln>
                        <a:solidFill>
                          <a:srgbClr val="FF0000"/>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200" b="1" i="0" u="none" strike="noStrike" cap="none" normalizeH="0" baseline="0" dirty="0">
                          <a:ln>
                            <a:noFill/>
                          </a:ln>
                          <a:solidFill>
                            <a:schemeClr val="tx1"/>
                          </a:solidFill>
                          <a:effectLst/>
                          <a:latin typeface="Palatino Linotype" panose="02040502050505030304" pitchFamily="18" charset="0"/>
                        </a:rPr>
                        <a:t>      </a:t>
                      </a:r>
                      <a:r>
                        <a:rPr kumimoji="0" lang="it-IT" sz="1200" b="1" i="0" u="none" strike="noStrike" cap="none" normalizeH="0" baseline="0" dirty="0" err="1">
                          <a:ln>
                            <a:noFill/>
                          </a:ln>
                          <a:solidFill>
                            <a:schemeClr val="tx1"/>
                          </a:solidFill>
                          <a:effectLst/>
                          <a:latin typeface="Palatino Linotype" panose="02040502050505030304" pitchFamily="18" charset="0"/>
                        </a:rPr>
                        <a:t>auxiliary</a:t>
                      </a:r>
                      <a:endParaRPr kumimoji="0" lang="it-IT" sz="1200" b="1" i="0" u="none" strike="noStrike" cap="none"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it-IT" sz="1200" b="1" i="0" u="none" strike="noStrike" cap="none"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dk1"/>
                          </a:solidFill>
                          <a:effectLst/>
                          <a:latin typeface="Palatino Linotype" panose="02040502050505030304" pitchFamily="18" charset="0"/>
                          <a:ea typeface="+mn-ea"/>
                          <a:cs typeface="+mn-cs"/>
                        </a:rPr>
                        <a:t>P-IN-ATMS </a:t>
                      </a:r>
                      <a:r>
                        <a:rPr lang="it-IT" sz="1200" b="1" i="0" baseline="0" dirty="0">
                          <a:solidFill>
                            <a:schemeClr val="tx1"/>
                          </a:solidFill>
                          <a:latin typeface="Palatino Linotype" panose="02040502050505030304" pitchFamily="18" charset="0"/>
                        </a:rPr>
                        <a:t>(H18)</a:t>
                      </a:r>
                      <a:endParaRPr sz="12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100000"/>
                        </a:lnSpc>
                      </a:pPr>
                      <a:r>
                        <a:rPr lang="en-US" sz="1200" b="1" i="0" baseline="0" dirty="0">
                          <a:solidFill>
                            <a:schemeClr val="tx1"/>
                          </a:solidFill>
                          <a:latin typeface="Palatino Linotype" panose="02040502050505030304" pitchFamily="18" charset="0"/>
                          <a:ea typeface="MS Mincho"/>
                        </a:rPr>
                        <a:t>Precipitation rate at ground by MW cross-track scanners ATMS</a:t>
                      </a:r>
                      <a:endParaRPr sz="12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lvl1pPr marL="0" algn="l" defTabSz="685743" rtl="0" eaLnBrk="1" latinLnBrk="0" hangingPunct="1">
                        <a:defRPr sz="1400" kern="1200">
                          <a:solidFill>
                            <a:schemeClr val="tx1"/>
                          </a:solidFill>
                          <a:latin typeface="Calibri"/>
                        </a:defRPr>
                      </a:lvl1pPr>
                      <a:lvl2pPr marL="342872" algn="l" defTabSz="685743" rtl="0" eaLnBrk="1" latinLnBrk="0" hangingPunct="1">
                        <a:defRPr sz="1400" kern="1200">
                          <a:solidFill>
                            <a:schemeClr val="tx1"/>
                          </a:solidFill>
                          <a:latin typeface="Calibri"/>
                        </a:defRPr>
                      </a:lvl2pPr>
                      <a:lvl3pPr marL="685743" algn="l" defTabSz="685743" rtl="0" eaLnBrk="1" latinLnBrk="0" hangingPunct="1">
                        <a:defRPr sz="1400" kern="1200">
                          <a:solidFill>
                            <a:schemeClr val="tx1"/>
                          </a:solidFill>
                          <a:latin typeface="Calibri"/>
                        </a:defRPr>
                      </a:lvl3pPr>
                      <a:lvl4pPr marL="1028613" algn="l" defTabSz="685743" rtl="0" eaLnBrk="1" latinLnBrk="0" hangingPunct="1">
                        <a:defRPr sz="1400" kern="1200">
                          <a:solidFill>
                            <a:schemeClr val="tx1"/>
                          </a:solidFill>
                          <a:latin typeface="Calibri"/>
                        </a:defRPr>
                      </a:lvl4pPr>
                      <a:lvl5pPr marL="1371485" algn="l" defTabSz="685743" rtl="0" eaLnBrk="1" latinLnBrk="0" hangingPunct="1">
                        <a:defRPr sz="1400" kern="1200">
                          <a:solidFill>
                            <a:schemeClr val="tx1"/>
                          </a:solidFill>
                          <a:latin typeface="Calibri"/>
                        </a:defRPr>
                      </a:lvl5pPr>
                      <a:lvl6pPr marL="1714356" algn="l" defTabSz="685743" rtl="0" eaLnBrk="1" latinLnBrk="0" hangingPunct="1">
                        <a:defRPr sz="1400" kern="1200">
                          <a:solidFill>
                            <a:schemeClr val="tx1"/>
                          </a:solidFill>
                          <a:latin typeface="Calibri"/>
                        </a:defRPr>
                      </a:lvl6pPr>
                      <a:lvl7pPr marL="2057228" algn="l" defTabSz="685743" rtl="0" eaLnBrk="1" latinLnBrk="0" hangingPunct="1">
                        <a:defRPr sz="1400" kern="1200">
                          <a:solidFill>
                            <a:schemeClr val="tx1"/>
                          </a:solidFill>
                          <a:latin typeface="Calibri"/>
                        </a:defRPr>
                      </a:lvl7pPr>
                      <a:lvl8pPr marL="2400098" algn="l" defTabSz="685743" rtl="0" eaLnBrk="1" latinLnBrk="0" hangingPunct="1">
                        <a:defRPr sz="1400" kern="1200">
                          <a:solidFill>
                            <a:schemeClr val="tx1"/>
                          </a:solidFill>
                          <a:latin typeface="Calibri"/>
                        </a:defRPr>
                      </a:lvl8pPr>
                      <a:lvl9pPr marL="2742970" algn="l" defTabSz="685743" rtl="0" eaLnBrk="1" latinLnBrk="0" hangingPunct="1">
                        <a:defRPr sz="1400" kern="1200">
                          <a:solidFill>
                            <a:schemeClr val="tx1"/>
                          </a:solidFill>
                          <a:latin typeface="Calibri"/>
                        </a:defRPr>
                      </a:lvl9p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defRPr/>
                      </a:pPr>
                      <a:r>
                        <a:rPr lang="en-US" sz="1200" b="1" i="0" baseline="0" dirty="0">
                          <a:solidFill>
                            <a:schemeClr val="tx1"/>
                          </a:solidFill>
                          <a:latin typeface="Palatino Linotype" panose="02040502050505030304" pitchFamily="18" charset="0"/>
                          <a:ea typeface="MS Mincho"/>
                        </a:rPr>
                        <a:t>                         ATMS orbital grid</a:t>
                      </a:r>
                      <a:endParaRPr kumimoji="0" lang="it-IT" sz="1200" b="1" i="0" u="none" strike="noStrike" kern="1200" cap="none" spc="0" normalizeH="0" baseline="0" noProof="0" dirty="0">
                        <a:ln>
                          <a:noFill/>
                        </a:ln>
                        <a:solidFill>
                          <a:schemeClr val="tx1"/>
                        </a:solidFill>
                        <a:effectLst/>
                        <a:uLnTx/>
                        <a:uFillTx/>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defRPr/>
                      </a:pPr>
                      <a:r>
                        <a:rPr kumimoji="0" lang="it-IT" sz="1200" b="1" i="0" u="none" strike="noStrike" kern="1200" cap="none" spc="0" normalizeH="0" baseline="0" noProof="0" dirty="0">
                          <a:ln>
                            <a:noFill/>
                          </a:ln>
                          <a:solidFill>
                            <a:schemeClr val="tx1"/>
                          </a:solidFill>
                          <a:effectLst/>
                          <a:uLnTx/>
                          <a:uFillTx/>
                          <a:latin typeface="Palatino Linotype" panose="02040502050505030304" pitchFamily="18" charset="0"/>
                          <a:ea typeface="+mn-ea"/>
                          <a:cs typeface="+mn-cs"/>
                        </a:rPr>
                        <a:t>                      1.5 hours</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defRPr/>
                      </a:pPr>
                      <a:r>
                        <a:rPr kumimoji="0" lang="it-IT" sz="1200" b="1" i="0" u="none" strike="noStrike" kern="1200" cap="none" spc="0" normalizeH="0" baseline="0" noProof="0" dirty="0" err="1">
                          <a:ln>
                            <a:noFill/>
                          </a:ln>
                          <a:solidFill>
                            <a:schemeClr val="tx1"/>
                          </a:solidFill>
                          <a:effectLst/>
                          <a:uLnTx/>
                          <a:uFillTx/>
                          <a:latin typeface="Palatino Linotype" panose="02040502050505030304" pitchFamily="18" charset="0"/>
                          <a:ea typeface="+mn-ea"/>
                          <a:cs typeface="+mn-cs"/>
                        </a:rPr>
                        <a:t>Pre-operational</a:t>
                      </a:r>
                      <a:endParaRPr kumimoji="0" lang="it-IT" sz="1200" b="1" i="0" u="none" strike="noStrike" kern="1200" cap="none" spc="0" normalizeH="0" baseline="0" noProof="0" dirty="0">
                        <a:ln>
                          <a:noFill/>
                        </a:ln>
                        <a:solidFill>
                          <a:schemeClr val="tx1"/>
                        </a:solidFill>
                        <a:effectLst/>
                        <a:uLnTx/>
                        <a:uFillTx/>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ts val="1440"/>
                        </a:lnSpc>
                        <a:spcBef>
                          <a:spcPts val="0"/>
                        </a:spcBef>
                        <a:spcAft>
                          <a:spcPct val="0"/>
                        </a:spcAft>
                        <a:buClrTx/>
                        <a:buSzTx/>
                        <a:buFont typeface="Arial" pitchFamily="34" charset="0"/>
                        <a:buNone/>
                        <a:tabLst/>
                        <a:defRPr/>
                      </a:pPr>
                      <a:r>
                        <a:rPr lang="en-US" sz="1200" b="1" i="0" baseline="0" dirty="0">
                          <a:solidFill>
                            <a:schemeClr val="tx1"/>
                          </a:solidFill>
                          <a:latin typeface="Palatino Linotype" panose="02040502050505030304" pitchFamily="18" charset="0"/>
                          <a:ea typeface="MS Mincho"/>
                        </a:rPr>
                        <a:t>Full disk</a:t>
                      </a:r>
                      <a:endParaRPr kumimoji="0" lang="it-IT" sz="1200" b="1"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4"/>
                  </a:ext>
                </a:extLst>
              </a:tr>
              <a:tr h="0">
                <a:tc>
                  <a:txBody>
                    <a:bodyPr/>
                    <a:lstStyle/>
                    <a:p>
                      <a:pPr algn="ctr">
                        <a:lnSpc>
                          <a:spcPct val="100000"/>
                        </a:lnSpc>
                      </a:pPr>
                      <a:r>
                        <a:rPr lang="it-IT" sz="1200" b="1" i="0" baseline="0" dirty="0">
                          <a:solidFill>
                            <a:schemeClr val="tx1"/>
                          </a:solidFill>
                          <a:latin typeface="Palatino Linotype" panose="02040502050505030304" pitchFamily="18" charset="0"/>
                          <a:ea typeface="MS Mincho"/>
                        </a:rPr>
                        <a:t>H-AUX-20 (H20)</a:t>
                      </a:r>
                      <a:endParaRPr sz="12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GB" sz="1200" b="1" i="0" baseline="0" dirty="0">
                          <a:solidFill>
                            <a:schemeClr val="tx1"/>
                          </a:solidFill>
                          <a:latin typeface="Palatino Linotype" panose="02040502050505030304" pitchFamily="18" charset="0"/>
                          <a:ea typeface="MS Mincho"/>
                        </a:rPr>
                        <a:t>Precipitation rate at ground by MW conical scanners GMI</a:t>
                      </a:r>
                      <a:endParaRPr sz="12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lvl1pPr marL="0" algn="l" defTabSz="685743" rtl="0" eaLnBrk="1" latinLnBrk="0" hangingPunct="1">
                        <a:defRPr sz="1400" kern="1200">
                          <a:solidFill>
                            <a:schemeClr val="tx1"/>
                          </a:solidFill>
                          <a:latin typeface="Calibri"/>
                        </a:defRPr>
                      </a:lvl1pPr>
                      <a:lvl2pPr marL="342872" algn="l" defTabSz="685743" rtl="0" eaLnBrk="1" latinLnBrk="0" hangingPunct="1">
                        <a:defRPr sz="1400" kern="1200">
                          <a:solidFill>
                            <a:schemeClr val="tx1"/>
                          </a:solidFill>
                          <a:latin typeface="Calibri"/>
                        </a:defRPr>
                      </a:lvl2pPr>
                      <a:lvl3pPr marL="685743" algn="l" defTabSz="685743" rtl="0" eaLnBrk="1" latinLnBrk="0" hangingPunct="1">
                        <a:defRPr sz="1400" kern="1200">
                          <a:solidFill>
                            <a:schemeClr val="tx1"/>
                          </a:solidFill>
                          <a:latin typeface="Calibri"/>
                        </a:defRPr>
                      </a:lvl3pPr>
                      <a:lvl4pPr marL="1028613" algn="l" defTabSz="685743" rtl="0" eaLnBrk="1" latinLnBrk="0" hangingPunct="1">
                        <a:defRPr sz="1400" kern="1200">
                          <a:solidFill>
                            <a:schemeClr val="tx1"/>
                          </a:solidFill>
                          <a:latin typeface="Calibri"/>
                        </a:defRPr>
                      </a:lvl4pPr>
                      <a:lvl5pPr marL="1371485" algn="l" defTabSz="685743" rtl="0" eaLnBrk="1" latinLnBrk="0" hangingPunct="1">
                        <a:defRPr sz="1400" kern="1200">
                          <a:solidFill>
                            <a:schemeClr val="tx1"/>
                          </a:solidFill>
                          <a:latin typeface="Calibri"/>
                        </a:defRPr>
                      </a:lvl5pPr>
                      <a:lvl6pPr marL="1714356" algn="l" defTabSz="685743" rtl="0" eaLnBrk="1" latinLnBrk="0" hangingPunct="1">
                        <a:defRPr sz="1400" kern="1200">
                          <a:solidFill>
                            <a:schemeClr val="tx1"/>
                          </a:solidFill>
                          <a:latin typeface="Calibri"/>
                        </a:defRPr>
                      </a:lvl6pPr>
                      <a:lvl7pPr marL="2057228" algn="l" defTabSz="685743" rtl="0" eaLnBrk="1" latinLnBrk="0" hangingPunct="1">
                        <a:defRPr sz="1400" kern="1200">
                          <a:solidFill>
                            <a:schemeClr val="tx1"/>
                          </a:solidFill>
                          <a:latin typeface="Calibri"/>
                        </a:defRPr>
                      </a:lvl7pPr>
                      <a:lvl8pPr marL="2400098" algn="l" defTabSz="685743" rtl="0" eaLnBrk="1" latinLnBrk="0" hangingPunct="1">
                        <a:defRPr sz="1400" kern="1200">
                          <a:solidFill>
                            <a:schemeClr val="tx1"/>
                          </a:solidFill>
                          <a:latin typeface="Calibri"/>
                        </a:defRPr>
                      </a:lvl8pPr>
                      <a:lvl9pPr marL="2742970" algn="l" defTabSz="685743" rtl="0" eaLnBrk="1" latinLnBrk="0" hangingPunct="1">
                        <a:defRPr sz="1400" kern="1200">
                          <a:solidFill>
                            <a:schemeClr val="tx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normalizeH="0" baseline="0" dirty="0">
                          <a:ln>
                            <a:noFill/>
                          </a:ln>
                          <a:solidFill>
                            <a:schemeClr val="tx1"/>
                          </a:solidFill>
                          <a:effectLst/>
                          <a:latin typeface="Palatino Linotype" panose="02040502050505030304" pitchFamily="18" charset="0"/>
                          <a:ea typeface="+mn-ea"/>
                          <a:cs typeface="+mn-cs"/>
                        </a:rPr>
                        <a:t>GMI high resolution channel orbital grid</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1" i="0" u="none" strike="noStrike" kern="1200" cap="none" normalizeH="0" baseline="0" dirty="0">
                          <a:ln>
                            <a:noFill/>
                          </a:ln>
                          <a:solidFill>
                            <a:schemeClr val="tx1"/>
                          </a:solidFill>
                          <a:effectLst/>
                          <a:latin typeface="Palatino Linotype" panose="02040502050505030304" pitchFamily="18" charset="0"/>
                          <a:ea typeface="+mn-ea"/>
                          <a:cs typeface="+mn-cs"/>
                        </a:rPr>
                        <a:t>                      1.5 hours</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1" i="0" u="none" strike="noStrike" kern="1200" cap="none" normalizeH="0" baseline="0" dirty="0">
                          <a:ln>
                            <a:noFill/>
                          </a:ln>
                          <a:solidFill>
                            <a:schemeClr val="tx1"/>
                          </a:solidFill>
                          <a:effectLst/>
                          <a:latin typeface="Palatino Linotype" panose="02040502050505030304" pitchFamily="18" charset="0"/>
                          <a:ea typeface="+mn-ea"/>
                          <a:cs typeface="+mn-cs"/>
                        </a:rPr>
                        <a:t>      </a:t>
                      </a:r>
                      <a:r>
                        <a:rPr kumimoji="0" lang="it-IT" sz="1200" b="1" i="0" u="none" strike="noStrike" kern="1200" cap="none" normalizeH="0" baseline="0" dirty="0" err="1">
                          <a:ln>
                            <a:noFill/>
                          </a:ln>
                          <a:solidFill>
                            <a:schemeClr val="tx1"/>
                          </a:solidFill>
                          <a:effectLst/>
                          <a:latin typeface="Palatino Linotype" panose="02040502050505030304" pitchFamily="18" charset="0"/>
                          <a:ea typeface="+mn-ea"/>
                          <a:cs typeface="+mn-cs"/>
                        </a:rPr>
                        <a:t>auxiliary</a:t>
                      </a:r>
                      <a:endParaRPr kumimoji="0" lang="it-IT" sz="1200" b="1"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200" b="1" i="0" u="none" strike="noStrike" kern="1200" cap="none" normalizeH="0" baseline="0" dirty="0">
                        <a:ln>
                          <a:noFill/>
                        </a:ln>
                        <a:solidFill>
                          <a:schemeClr val="tx1"/>
                        </a:solidFill>
                        <a:effectLst/>
                        <a:latin typeface="Palatino Linotype" panose="020405020505050303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1" i="0" u="none" strike="noStrike" kern="1200" cap="none" normalizeH="0" baseline="0" dirty="0">
                          <a:ln>
                            <a:noFill/>
                          </a:ln>
                          <a:solidFill>
                            <a:schemeClr val="tx1"/>
                          </a:solidFill>
                          <a:effectLst/>
                          <a:latin typeface="Palatino Linotype" panose="02040502050505030304" pitchFamily="18" charset="0"/>
                          <a:ea typeface="+mn-ea"/>
                          <a:cs typeface="+mn-cs"/>
                        </a:rPr>
                        <a:t>Global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200" b="1"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kern="1200" baseline="0" dirty="0">
                          <a:solidFill>
                            <a:schemeClr val="dk1"/>
                          </a:solidFill>
                          <a:effectLst/>
                          <a:latin typeface="Palatino Linotype" panose="02040502050505030304" pitchFamily="18" charset="0"/>
                          <a:ea typeface="+mn-ea"/>
                          <a:cs typeface="+mn-cs"/>
                        </a:rPr>
                        <a:t>P-DM-PMW </a:t>
                      </a:r>
                      <a:r>
                        <a:rPr lang="it-IT" sz="1200" b="1" i="0" kern="1200" baseline="0" dirty="0">
                          <a:solidFill>
                            <a:schemeClr val="tx1"/>
                          </a:solidFill>
                          <a:latin typeface="Palatino Linotype" panose="02040502050505030304" pitchFamily="18" charset="0"/>
                          <a:ea typeface="MS Mincho"/>
                          <a:cs typeface="+mn-cs"/>
                        </a:rPr>
                        <a:t>(H23)</a:t>
                      </a:r>
                      <a:endParaRPr sz="1200" b="1" i="0" kern="1200" baseline="0" dirty="0">
                        <a:solidFill>
                          <a:schemeClr val="tx1"/>
                        </a:solidFill>
                        <a:latin typeface="Palatino Linotype" panose="02040502050505030304" pitchFamily="18" charset="0"/>
                        <a:ea typeface="MS Mincho"/>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latinLnBrk="0" hangingPunct="1">
                        <a:lnSpc>
                          <a:spcPct val="100000"/>
                        </a:lnSpc>
                      </a:pPr>
                      <a:r>
                        <a:rPr lang="en-US" sz="1200" b="1" i="0" kern="1200" baseline="0" dirty="0">
                          <a:solidFill>
                            <a:schemeClr val="tx1"/>
                          </a:solidFill>
                          <a:latin typeface="Palatino Linotype" panose="02040502050505030304" pitchFamily="18" charset="0"/>
                          <a:ea typeface="MS Mincho"/>
                          <a:cs typeface="+mn-cs"/>
                        </a:rPr>
                        <a:t>Gridded daily mean precipitation based on PMW instantaneous precipitation rate estimates</a:t>
                      </a:r>
                      <a:endParaRPr sz="1200" b="1" i="0" kern="1200" baseline="0" dirty="0">
                        <a:solidFill>
                          <a:schemeClr val="tx1"/>
                        </a:solidFill>
                        <a:latin typeface="Palatino Linotype" panose="02040502050505030304" pitchFamily="18" charset="0"/>
                        <a:ea typeface="MS Mincho"/>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lvl1pPr marL="0" algn="l" defTabSz="685743" rtl="0" eaLnBrk="1" latinLnBrk="0" hangingPunct="1">
                        <a:defRPr sz="1400" kern="1200">
                          <a:solidFill>
                            <a:schemeClr val="tx1"/>
                          </a:solidFill>
                          <a:latin typeface="Calibri"/>
                        </a:defRPr>
                      </a:lvl1pPr>
                      <a:lvl2pPr marL="342872" algn="l" defTabSz="685743" rtl="0" eaLnBrk="1" latinLnBrk="0" hangingPunct="1">
                        <a:defRPr sz="1400" kern="1200">
                          <a:solidFill>
                            <a:schemeClr val="tx1"/>
                          </a:solidFill>
                          <a:latin typeface="Calibri"/>
                        </a:defRPr>
                      </a:lvl2pPr>
                      <a:lvl3pPr marL="685743" algn="l" defTabSz="685743" rtl="0" eaLnBrk="1" latinLnBrk="0" hangingPunct="1">
                        <a:defRPr sz="1400" kern="1200">
                          <a:solidFill>
                            <a:schemeClr val="tx1"/>
                          </a:solidFill>
                          <a:latin typeface="Calibri"/>
                        </a:defRPr>
                      </a:lvl3pPr>
                      <a:lvl4pPr marL="1028613" algn="l" defTabSz="685743" rtl="0" eaLnBrk="1" latinLnBrk="0" hangingPunct="1">
                        <a:defRPr sz="1400" kern="1200">
                          <a:solidFill>
                            <a:schemeClr val="tx1"/>
                          </a:solidFill>
                          <a:latin typeface="Calibri"/>
                        </a:defRPr>
                      </a:lvl4pPr>
                      <a:lvl5pPr marL="1371485" algn="l" defTabSz="685743" rtl="0" eaLnBrk="1" latinLnBrk="0" hangingPunct="1">
                        <a:defRPr sz="1400" kern="1200">
                          <a:solidFill>
                            <a:schemeClr val="tx1"/>
                          </a:solidFill>
                          <a:latin typeface="Calibri"/>
                        </a:defRPr>
                      </a:lvl5pPr>
                      <a:lvl6pPr marL="1714356" algn="l" defTabSz="685743" rtl="0" eaLnBrk="1" latinLnBrk="0" hangingPunct="1">
                        <a:defRPr sz="1400" kern="1200">
                          <a:solidFill>
                            <a:schemeClr val="tx1"/>
                          </a:solidFill>
                          <a:latin typeface="Calibri"/>
                        </a:defRPr>
                      </a:lvl6pPr>
                      <a:lvl7pPr marL="2057228" algn="l" defTabSz="685743" rtl="0" eaLnBrk="1" latinLnBrk="0" hangingPunct="1">
                        <a:defRPr sz="1400" kern="1200">
                          <a:solidFill>
                            <a:schemeClr val="tx1"/>
                          </a:solidFill>
                          <a:latin typeface="Calibri"/>
                        </a:defRPr>
                      </a:lvl7pPr>
                      <a:lvl8pPr marL="2400098" algn="l" defTabSz="685743" rtl="0" eaLnBrk="1" latinLnBrk="0" hangingPunct="1">
                        <a:defRPr sz="1400" kern="1200">
                          <a:solidFill>
                            <a:schemeClr val="tx1"/>
                          </a:solidFill>
                          <a:latin typeface="Calibri"/>
                        </a:defRPr>
                      </a:lvl8pPr>
                      <a:lvl9pPr marL="2742970" algn="l" defTabSz="685743" rtl="0" eaLnBrk="1" latinLnBrk="0" hangingPunct="1">
                        <a:defRPr sz="1400" kern="1200">
                          <a:solidFill>
                            <a:schemeClr val="tx1"/>
                          </a:solidFill>
                          <a:latin typeface="Calibri"/>
                        </a:defRPr>
                      </a:lvl9p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200" b="1" i="0" u="none" strike="noStrike" kern="1200" cap="none" spc="0" normalizeH="0" baseline="0" noProof="0" dirty="0">
                          <a:ln>
                            <a:noFill/>
                          </a:ln>
                          <a:solidFill>
                            <a:schemeClr val="tx1"/>
                          </a:solidFill>
                          <a:effectLst/>
                          <a:uLnTx/>
                          <a:uFillTx/>
                          <a:latin typeface="Palatino Linotype" panose="02040502050505030304" pitchFamily="18" charset="0"/>
                          <a:ea typeface="+mn-ea"/>
                          <a:cs typeface="+mn-cs"/>
                        </a:rPr>
                        <a:t>Regular grid (resolution: 0.25°x0.25°)</a:t>
                      </a:r>
                      <a:endParaRPr kumimoji="0" lang="it-IT" sz="1200" b="1" i="0" u="none" strike="noStrike" kern="1200" cap="none" spc="0" normalizeH="0" baseline="0" noProof="0" dirty="0">
                        <a:ln>
                          <a:noFill/>
                        </a:ln>
                        <a:solidFill>
                          <a:schemeClr val="tx1"/>
                        </a:solidFill>
                        <a:effectLst/>
                        <a:uLnTx/>
                        <a:uFillTx/>
                        <a:latin typeface="Palatino Linotype" panose="02040502050505030304" pitchFamily="18" charset="0"/>
                        <a:ea typeface="+mn-ea"/>
                        <a:cs typeface="+mn-cs"/>
                      </a:endParaRPr>
                    </a:p>
                  </a:txBody>
                  <a:tcPr marL="83648" marR="83648" marT="41824" marB="418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defRPr/>
                      </a:pPr>
                      <a:r>
                        <a:rPr kumimoji="0" lang="it-IT" sz="1200" b="1" i="0" u="none" strike="noStrike" kern="1200" cap="none" spc="0" normalizeH="0" baseline="0" noProof="0" dirty="0">
                          <a:ln>
                            <a:noFill/>
                          </a:ln>
                          <a:solidFill>
                            <a:schemeClr val="tx1"/>
                          </a:solidFill>
                          <a:effectLst/>
                          <a:uLnTx/>
                          <a:uFillTx/>
                          <a:latin typeface="Palatino Linotype" panose="02040502050505030304" pitchFamily="18" charset="0"/>
                          <a:ea typeface="+mn-ea"/>
                          <a:cs typeface="+mn-cs"/>
                        </a:rPr>
                        <a:t>24 hours</a:t>
                      </a:r>
                    </a:p>
                  </a:txBody>
                  <a:tcPr marL="83648" marR="83648" marT="41824" marB="418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defRPr/>
                      </a:pPr>
                      <a:r>
                        <a:rPr kumimoji="0" lang="it-IT" sz="1200" b="1" i="0" u="none" strike="noStrike" kern="1200" cap="none" spc="0" normalizeH="0" baseline="0" noProof="0" dirty="0" err="1">
                          <a:ln>
                            <a:noFill/>
                          </a:ln>
                          <a:solidFill>
                            <a:schemeClr val="tx1"/>
                          </a:solidFill>
                          <a:effectLst/>
                          <a:uLnTx/>
                          <a:uFillTx/>
                          <a:latin typeface="Palatino Linotype" panose="02040502050505030304" pitchFamily="18" charset="0"/>
                          <a:ea typeface="+mn-ea"/>
                          <a:cs typeface="+mn-cs"/>
                        </a:rPr>
                        <a:t>auxiliary</a:t>
                      </a:r>
                      <a:endParaRPr kumimoji="0" lang="it-IT" sz="1200" b="1" i="0" u="none" strike="noStrike" kern="1200" cap="none" spc="0" normalizeH="0" baseline="0" noProof="0" dirty="0">
                        <a:ln>
                          <a:noFill/>
                        </a:ln>
                        <a:solidFill>
                          <a:schemeClr val="tx1"/>
                        </a:solidFill>
                        <a:effectLst/>
                        <a:uLnTx/>
                        <a:uFillTx/>
                        <a:latin typeface="Palatino Linotype" panose="02040502050505030304" pitchFamily="18" charset="0"/>
                        <a:ea typeface="+mn-ea"/>
                        <a:cs typeface="+mn-cs"/>
                      </a:endParaRPr>
                    </a:p>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defRPr/>
                      </a:pPr>
                      <a:r>
                        <a:rPr kumimoji="0" lang="it-IT" sz="1200" b="1" i="0" u="none" strike="noStrike" kern="1200" cap="none" spc="0" normalizeH="0" baseline="0" noProof="0" dirty="0">
                          <a:ln>
                            <a:noFill/>
                          </a:ln>
                          <a:solidFill>
                            <a:schemeClr val="tx1"/>
                          </a:solidFill>
                          <a:effectLst/>
                          <a:uLnTx/>
                          <a:uFillTx/>
                          <a:latin typeface="Palatino Linotype" panose="02040502050505030304" pitchFamily="18" charset="0"/>
                          <a:ea typeface="+mn-ea"/>
                          <a:cs typeface="+mn-cs"/>
                        </a:rPr>
                        <a:t>(</a:t>
                      </a:r>
                      <a:r>
                        <a:rPr kumimoji="0" lang="it-IT" sz="1200" b="1" i="0" u="none" strike="noStrike" kern="1200" cap="none" spc="0" normalizeH="0" baseline="0" noProof="0" dirty="0" err="1">
                          <a:ln>
                            <a:noFill/>
                          </a:ln>
                          <a:solidFill>
                            <a:schemeClr val="tx1"/>
                          </a:solidFill>
                          <a:effectLst/>
                          <a:uLnTx/>
                          <a:uFillTx/>
                          <a:latin typeface="Palatino Linotype" panose="02040502050505030304" pitchFamily="18" charset="0"/>
                          <a:ea typeface="+mn-ea"/>
                          <a:cs typeface="+mn-cs"/>
                        </a:rPr>
                        <a:t>soon</a:t>
                      </a:r>
                      <a:r>
                        <a:rPr kumimoji="0" lang="it-IT" sz="1200" b="1" i="0" u="none" strike="noStrike" kern="1200" cap="none" spc="0" normalizeH="0" baseline="0" noProof="0" dirty="0">
                          <a:ln>
                            <a:noFill/>
                          </a:ln>
                          <a:solidFill>
                            <a:schemeClr val="tx1"/>
                          </a:solidFill>
                          <a:effectLst/>
                          <a:uLnTx/>
                          <a:uFillTx/>
                          <a:latin typeface="Palatino Linotype" panose="02040502050505030304" pitchFamily="18" charset="0"/>
                          <a:ea typeface="+mn-ea"/>
                          <a:cs typeface="+mn-cs"/>
                        </a:rPr>
                        <a:t>)</a:t>
                      </a:r>
                    </a:p>
                  </a:txBody>
                  <a:tcPr marL="83648" marR="83648" marT="41824" marB="418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ts val="1440"/>
                        </a:lnSpc>
                        <a:spcBef>
                          <a:spcPts val="0"/>
                        </a:spcBef>
                        <a:spcAft>
                          <a:spcPct val="0"/>
                        </a:spcAft>
                        <a:buClrTx/>
                        <a:buSzTx/>
                        <a:buFont typeface="Arial" pitchFamily="34" charset="0"/>
                        <a:buNone/>
                        <a:tabLst/>
                        <a:defRPr/>
                      </a:pPr>
                      <a:r>
                        <a:rPr lang="en-US" sz="1200" b="1" i="0" kern="1200" baseline="0" dirty="0">
                          <a:solidFill>
                            <a:schemeClr val="tx1"/>
                          </a:solidFill>
                          <a:latin typeface="Palatino Linotype" panose="02040502050505030304" pitchFamily="18" charset="0"/>
                          <a:ea typeface="MS Mincho"/>
                          <a:cs typeface="+mn-cs"/>
                        </a:rPr>
                        <a:t>Full disk</a:t>
                      </a:r>
                      <a:endParaRPr kumimoji="0" lang="it-IT" sz="1200" b="1"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83648" marR="83648" marT="41824" marB="418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6"/>
                  </a:ext>
                </a:extLst>
              </a:tr>
            </a:tbl>
          </a:graphicData>
        </a:graphic>
      </p:graphicFrame>
      <p:sp>
        <p:nvSpPr>
          <p:cNvPr id="8" name="Segnaposto data 7">
            <a:extLst>
              <a:ext uri="{FF2B5EF4-FFF2-40B4-BE49-F238E27FC236}">
                <a16:creationId xmlns:a16="http://schemas.microsoft.com/office/drawing/2014/main" id="{7187AD0D-1F73-4451-B71B-938282F63C45}"/>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4" name="Segnaposto numero diapositiva 3">
            <a:extLst>
              <a:ext uri="{FF2B5EF4-FFF2-40B4-BE49-F238E27FC236}">
                <a16:creationId xmlns:a16="http://schemas.microsoft.com/office/drawing/2014/main" id="{FB33E679-339C-49C0-9E34-3FC5C956A555}"/>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5</a:t>
            </a:fld>
            <a:endParaRPr lang="it-IT"/>
          </a:p>
        </p:txBody>
      </p:sp>
    </p:spTree>
    <p:extLst>
      <p:ext uri="{BB962C8B-B14F-4D97-AF65-F5344CB8AC3E}">
        <p14:creationId xmlns:p14="http://schemas.microsoft.com/office/powerpoint/2010/main" val="2665775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0" y="0"/>
            <a:ext cx="9144000" cy="634082"/>
          </a:xfrm>
        </p:spPr>
        <p:txBody>
          <a:bodyPr>
            <a:noAutofit/>
          </a:bodyPr>
          <a:lstStyle/>
          <a:p>
            <a:r>
              <a:rPr lang="en-US" sz="3600" b="1" dirty="0">
                <a:solidFill>
                  <a:srgbClr val="C00000"/>
                </a:solidFill>
                <a:latin typeface="Palatino Linotype" panose="02040502050505030304" pitchFamily="18" charset="0"/>
              </a:rPr>
              <a:t>Features of Precipitation Cluster Products</a:t>
            </a:r>
            <a:endParaRPr lang="it-IT" sz="3600" b="1" dirty="0">
              <a:solidFill>
                <a:srgbClr val="C00000"/>
              </a:solidFill>
              <a:latin typeface="Palatino Linotype" panose="02040502050505030304" pitchFamily="18" charset="0"/>
            </a:endParaRPr>
          </a:p>
        </p:txBody>
      </p:sp>
      <p:graphicFrame>
        <p:nvGraphicFramePr>
          <p:cNvPr id="6" name="Segnaposto contenuto 5"/>
          <p:cNvGraphicFramePr>
            <a:graphicFrameLocks noGrp="1"/>
          </p:cNvGraphicFramePr>
          <p:nvPr>
            <p:ph idx="1"/>
            <p:extLst>
              <p:ext uri="{D42A27DB-BD31-4B8C-83A1-F6EECF244321}">
                <p14:modId xmlns:p14="http://schemas.microsoft.com/office/powerpoint/2010/main" val="1374170134"/>
              </p:ext>
            </p:extLst>
          </p:nvPr>
        </p:nvGraphicFramePr>
        <p:xfrm>
          <a:off x="179512" y="1224632"/>
          <a:ext cx="8784975" cy="4853596"/>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gridCol w="1368152">
                  <a:extLst>
                    <a:ext uri="{9D8B030D-6E8A-4147-A177-3AD203B41FA5}">
                      <a16:colId xmlns:a16="http://schemas.microsoft.com/office/drawing/2014/main" val="20002"/>
                    </a:ext>
                  </a:extLst>
                </a:gridCol>
                <a:gridCol w="1224136">
                  <a:extLst>
                    <a:ext uri="{9D8B030D-6E8A-4147-A177-3AD203B41FA5}">
                      <a16:colId xmlns:a16="http://schemas.microsoft.com/office/drawing/2014/main" val="2689400816"/>
                    </a:ext>
                  </a:extLst>
                </a:gridCol>
                <a:gridCol w="1296144">
                  <a:extLst>
                    <a:ext uri="{9D8B030D-6E8A-4147-A177-3AD203B41FA5}">
                      <a16:colId xmlns:a16="http://schemas.microsoft.com/office/drawing/2014/main" val="1203855411"/>
                    </a:ext>
                  </a:extLst>
                </a:gridCol>
                <a:gridCol w="864095">
                  <a:extLst>
                    <a:ext uri="{9D8B030D-6E8A-4147-A177-3AD203B41FA5}">
                      <a16:colId xmlns:a16="http://schemas.microsoft.com/office/drawing/2014/main" val="491815453"/>
                    </a:ext>
                  </a:extLst>
                </a:gridCol>
              </a:tblGrid>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t-IT" sz="1600" b="1" i="0" u="none" strike="noStrike" kern="1200" cap="small" normalizeH="0" baseline="0" dirty="0">
                          <a:ln>
                            <a:noFill/>
                          </a:ln>
                          <a:solidFill>
                            <a:schemeClr val="tx1"/>
                          </a:solidFill>
                          <a:effectLst/>
                          <a:latin typeface="Palatino Linotype" panose="02040502050505030304" pitchFamily="18" charset="0"/>
                          <a:ea typeface="+mn-ea"/>
                          <a:cs typeface="+mn-cs"/>
                        </a:rPr>
                        <a:t>Product 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kern="1200" cap="small" normalizeH="0" baseline="0" dirty="0">
                          <a:ln>
                            <a:noFill/>
                          </a:ln>
                          <a:solidFill>
                            <a:schemeClr val="tx1"/>
                          </a:solidFill>
                          <a:effectLst/>
                          <a:latin typeface="Palatino Linotype" panose="02040502050505030304" pitchFamily="18" charset="0"/>
                          <a:ea typeface="+mn-ea"/>
                          <a:cs typeface="+mn-cs"/>
                        </a:rPr>
                        <a:t>Product </a:t>
                      </a:r>
                      <a:r>
                        <a:rPr kumimoji="0" lang="it-IT" sz="1600" b="1" i="0" u="none" strike="noStrike" kern="1200" cap="small" normalizeH="0" baseline="0" dirty="0" err="1">
                          <a:ln>
                            <a:noFill/>
                          </a:ln>
                          <a:solidFill>
                            <a:schemeClr val="tx1"/>
                          </a:solidFill>
                          <a:effectLst/>
                          <a:latin typeface="Palatino Linotype" panose="02040502050505030304" pitchFamily="18" charset="0"/>
                          <a:ea typeface="+mn-ea"/>
                          <a:cs typeface="+mn-cs"/>
                        </a:rPr>
                        <a:t>Description</a:t>
                      </a:r>
                      <a:endParaRPr kumimoji="0" lang="it-IT" sz="1600" b="1" i="0" u="none" strike="noStrike" kern="1200" cap="small" normalizeH="0" baseline="0" dirty="0">
                        <a:ln>
                          <a:noFill/>
                        </a:ln>
                        <a:solidFill>
                          <a:schemeClr val="tx1"/>
                        </a:solidFill>
                        <a:effectLst/>
                        <a:latin typeface="Palatino Linotype" panose="02040502050505030304" pitchFamily="18" charset="0"/>
                        <a:ea typeface="+mn-ea"/>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lvl1pPr marL="0" algn="l" defTabSz="685743" rtl="0" eaLnBrk="1" latinLnBrk="0" hangingPunct="1">
                        <a:defRPr sz="1400" kern="1200">
                          <a:solidFill>
                            <a:schemeClr val="tx1"/>
                          </a:solidFill>
                          <a:latin typeface="Calibri"/>
                        </a:defRPr>
                      </a:lvl1pPr>
                      <a:lvl2pPr marL="342872" algn="l" defTabSz="685743" rtl="0" eaLnBrk="1" latinLnBrk="0" hangingPunct="1">
                        <a:defRPr sz="1400" kern="1200">
                          <a:solidFill>
                            <a:schemeClr val="tx1"/>
                          </a:solidFill>
                          <a:latin typeface="Calibri"/>
                        </a:defRPr>
                      </a:lvl2pPr>
                      <a:lvl3pPr marL="685743" algn="l" defTabSz="685743" rtl="0" eaLnBrk="1" latinLnBrk="0" hangingPunct="1">
                        <a:defRPr sz="1400" kern="1200">
                          <a:solidFill>
                            <a:schemeClr val="tx1"/>
                          </a:solidFill>
                          <a:latin typeface="Calibri"/>
                        </a:defRPr>
                      </a:lvl3pPr>
                      <a:lvl4pPr marL="1028613" algn="l" defTabSz="685743" rtl="0" eaLnBrk="1" latinLnBrk="0" hangingPunct="1">
                        <a:defRPr sz="1400" kern="1200">
                          <a:solidFill>
                            <a:schemeClr val="tx1"/>
                          </a:solidFill>
                          <a:latin typeface="Calibri"/>
                        </a:defRPr>
                      </a:lvl4pPr>
                      <a:lvl5pPr marL="1371485" algn="l" defTabSz="685743" rtl="0" eaLnBrk="1" latinLnBrk="0" hangingPunct="1">
                        <a:defRPr sz="1400" kern="1200">
                          <a:solidFill>
                            <a:schemeClr val="tx1"/>
                          </a:solidFill>
                          <a:latin typeface="Calibri"/>
                        </a:defRPr>
                      </a:lvl5pPr>
                      <a:lvl6pPr marL="1714356" algn="l" defTabSz="685743" rtl="0" eaLnBrk="1" latinLnBrk="0" hangingPunct="1">
                        <a:defRPr sz="1400" kern="1200">
                          <a:solidFill>
                            <a:schemeClr val="tx1"/>
                          </a:solidFill>
                          <a:latin typeface="Calibri"/>
                        </a:defRPr>
                      </a:lvl6pPr>
                      <a:lvl7pPr marL="2057228" algn="l" defTabSz="685743" rtl="0" eaLnBrk="1" latinLnBrk="0" hangingPunct="1">
                        <a:defRPr sz="1400" kern="1200">
                          <a:solidFill>
                            <a:schemeClr val="tx1"/>
                          </a:solidFill>
                          <a:latin typeface="Calibri"/>
                        </a:defRPr>
                      </a:lvl7pPr>
                      <a:lvl8pPr marL="2400098" algn="l" defTabSz="685743" rtl="0" eaLnBrk="1" latinLnBrk="0" hangingPunct="1">
                        <a:defRPr sz="1400" kern="1200">
                          <a:solidFill>
                            <a:schemeClr val="tx1"/>
                          </a:solidFill>
                          <a:latin typeface="Calibri"/>
                        </a:defRPr>
                      </a:lvl8pPr>
                      <a:lvl9pPr marL="2742970" algn="l" defTabSz="685743" rtl="0" eaLnBrk="1" latinLnBrk="0" hangingPunct="1">
                        <a:defRPr sz="1400" kern="1200">
                          <a:solidFill>
                            <a:schemeClr val="tx1"/>
                          </a:solidFill>
                          <a:latin typeface="Calibri"/>
                        </a:defRPr>
                      </a:lvl9p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cap="small" normalizeH="0" baseline="0" dirty="0" err="1">
                          <a:ln>
                            <a:noFill/>
                          </a:ln>
                          <a:solidFill>
                            <a:schemeClr val="tx1"/>
                          </a:solidFill>
                          <a:effectLst/>
                          <a:latin typeface="Palatino Linotype" panose="02040502050505030304" pitchFamily="18" charset="0"/>
                        </a:rPr>
                        <a:t>Grid</a:t>
                      </a:r>
                      <a:endParaRPr kumimoji="0" lang="it-IT" sz="1600" b="1" i="0" u="none" strike="noStrike" cap="small"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cap="small" normalizeH="0" baseline="0" dirty="0" err="1">
                          <a:ln>
                            <a:noFill/>
                          </a:ln>
                          <a:solidFill>
                            <a:schemeClr val="tx1"/>
                          </a:solidFill>
                          <a:effectLst/>
                          <a:latin typeface="Palatino Linotype" panose="02040502050505030304" pitchFamily="18" charset="0"/>
                        </a:rPr>
                        <a:t>Timeliness</a:t>
                      </a:r>
                      <a:endParaRPr kumimoji="0" lang="it-IT" sz="1600" b="1" i="0" u="none" strike="noStrike" cap="small"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cap="small" normalizeH="0" baseline="0" dirty="0">
                          <a:ln>
                            <a:noFill/>
                          </a:ln>
                          <a:solidFill>
                            <a:schemeClr val="tx1"/>
                          </a:solidFill>
                          <a:effectLst/>
                          <a:latin typeface="Palatino Linotype" panose="02040502050505030304" pitchFamily="18" charset="0"/>
                        </a:rPr>
                        <a:t>Status</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cap="small" normalizeH="0" baseline="0" dirty="0">
                          <a:ln>
                            <a:noFill/>
                          </a:ln>
                          <a:solidFill>
                            <a:schemeClr val="tx1"/>
                          </a:solidFill>
                          <a:effectLst/>
                          <a:latin typeface="Palatino Linotype" panose="02040502050505030304" pitchFamily="18" charset="0"/>
                        </a:rPr>
                        <a:t>Area</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b="1" i="0" kern="1200" baseline="0" dirty="0">
                          <a:solidFill>
                            <a:schemeClr val="dk1"/>
                          </a:solidFill>
                          <a:effectLst/>
                          <a:latin typeface="Palatino Linotype" panose="02040502050505030304" pitchFamily="18" charset="0"/>
                          <a:ea typeface="+mn-ea"/>
                          <a:cs typeface="+mn-cs"/>
                        </a:rPr>
                        <a:t>P-IN-SSMIS </a:t>
                      </a:r>
                      <a:r>
                        <a:rPr lang="it-IT" sz="1600" b="1" i="0" baseline="0" dirty="0">
                          <a:solidFill>
                            <a:schemeClr val="tx1"/>
                          </a:solidFill>
                          <a:latin typeface="Palatino Linotype" panose="02040502050505030304" pitchFamily="18" charset="0"/>
                        </a:rPr>
                        <a:t>(H01)</a:t>
                      </a:r>
                      <a:endParaRPr sz="16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pPr>
                      <a:r>
                        <a:rPr lang="en-US" sz="1600" b="1" i="0" baseline="0" dirty="0">
                          <a:solidFill>
                            <a:schemeClr val="tx1"/>
                          </a:solidFill>
                          <a:latin typeface="Palatino Linotype" panose="02040502050505030304" pitchFamily="18" charset="0"/>
                          <a:ea typeface="MS Mincho"/>
                        </a:rPr>
                        <a:t>Precipitation rate at ground by MW conical scanners SSMIS</a:t>
                      </a:r>
                      <a:endParaRPr sz="16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lvl1pPr marL="0" algn="l" defTabSz="685743" rtl="0" eaLnBrk="1" latinLnBrk="0" hangingPunct="1">
                        <a:defRPr sz="1400" kern="1200">
                          <a:solidFill>
                            <a:schemeClr val="tx1"/>
                          </a:solidFill>
                          <a:latin typeface="Calibri"/>
                        </a:defRPr>
                      </a:lvl1pPr>
                      <a:lvl2pPr marL="342872" algn="l" defTabSz="685743" rtl="0" eaLnBrk="1" latinLnBrk="0" hangingPunct="1">
                        <a:defRPr sz="1400" kern="1200">
                          <a:solidFill>
                            <a:schemeClr val="tx1"/>
                          </a:solidFill>
                          <a:latin typeface="Calibri"/>
                        </a:defRPr>
                      </a:lvl2pPr>
                      <a:lvl3pPr marL="685743" algn="l" defTabSz="685743" rtl="0" eaLnBrk="1" latinLnBrk="0" hangingPunct="1">
                        <a:defRPr sz="1400" kern="1200">
                          <a:solidFill>
                            <a:schemeClr val="tx1"/>
                          </a:solidFill>
                          <a:latin typeface="Calibri"/>
                        </a:defRPr>
                      </a:lvl3pPr>
                      <a:lvl4pPr marL="1028613" algn="l" defTabSz="685743" rtl="0" eaLnBrk="1" latinLnBrk="0" hangingPunct="1">
                        <a:defRPr sz="1400" kern="1200">
                          <a:solidFill>
                            <a:schemeClr val="tx1"/>
                          </a:solidFill>
                          <a:latin typeface="Calibri"/>
                        </a:defRPr>
                      </a:lvl4pPr>
                      <a:lvl5pPr marL="1371485" algn="l" defTabSz="685743" rtl="0" eaLnBrk="1" latinLnBrk="0" hangingPunct="1">
                        <a:defRPr sz="1400" kern="1200">
                          <a:solidFill>
                            <a:schemeClr val="tx1"/>
                          </a:solidFill>
                          <a:latin typeface="Calibri"/>
                        </a:defRPr>
                      </a:lvl5pPr>
                      <a:lvl6pPr marL="1714356" algn="l" defTabSz="685743" rtl="0" eaLnBrk="1" latinLnBrk="0" hangingPunct="1">
                        <a:defRPr sz="1400" kern="1200">
                          <a:solidFill>
                            <a:schemeClr val="tx1"/>
                          </a:solidFill>
                          <a:latin typeface="Calibri"/>
                        </a:defRPr>
                      </a:lvl6pPr>
                      <a:lvl7pPr marL="2057228" algn="l" defTabSz="685743" rtl="0" eaLnBrk="1" latinLnBrk="0" hangingPunct="1">
                        <a:defRPr sz="1400" kern="1200">
                          <a:solidFill>
                            <a:schemeClr val="tx1"/>
                          </a:solidFill>
                          <a:latin typeface="Calibri"/>
                        </a:defRPr>
                      </a:lvl7pPr>
                      <a:lvl8pPr marL="2400098" algn="l" defTabSz="685743" rtl="0" eaLnBrk="1" latinLnBrk="0" hangingPunct="1">
                        <a:defRPr sz="1400" kern="1200">
                          <a:solidFill>
                            <a:schemeClr val="tx1"/>
                          </a:solidFill>
                          <a:latin typeface="Calibri"/>
                        </a:defRPr>
                      </a:lvl8pPr>
                      <a:lvl9pPr marL="2742970" algn="l" defTabSz="685743" rtl="0" eaLnBrk="1" latinLnBrk="0" hangingPunct="1">
                        <a:defRPr sz="1400" kern="1200">
                          <a:solidFill>
                            <a:schemeClr val="tx1"/>
                          </a:solidFill>
                          <a:latin typeface="Calibri"/>
                        </a:defRPr>
                      </a:lvl9p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lang="en-US" sz="1600" b="1" i="0" kern="1200" baseline="0" dirty="0">
                          <a:solidFill>
                            <a:schemeClr val="tx1"/>
                          </a:solidFill>
                          <a:effectLst/>
                          <a:latin typeface="Palatino Linotype" panose="02040502050505030304" pitchFamily="18" charset="0"/>
                          <a:ea typeface="+mn-ea"/>
                          <a:cs typeface="+mn-cs"/>
                        </a:rPr>
                        <a:t>SSMIS high resolution channel orbital grid</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lang="en-GB" sz="1600" b="1" i="0" kern="1200" baseline="0" dirty="0">
                          <a:solidFill>
                            <a:schemeClr val="dk1"/>
                          </a:solidFill>
                          <a:effectLst/>
                          <a:latin typeface="Palatino Linotype" panose="02040502050505030304" pitchFamily="18" charset="0"/>
                          <a:ea typeface="+mn-ea"/>
                          <a:cs typeface="+mn-cs"/>
                        </a:rPr>
                        <a:t>                  2.5 hours</a:t>
                      </a:r>
                      <a:endParaRPr kumimoji="0" lang="it-IT" sz="1600" b="1" i="0" u="none" strike="noStrike" cap="none"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cap="none" normalizeH="0" baseline="0" dirty="0">
                          <a:ln>
                            <a:noFill/>
                          </a:ln>
                          <a:solidFill>
                            <a:schemeClr val="tx1"/>
                          </a:solidFill>
                          <a:effectLst/>
                          <a:latin typeface="Palatino Linotype" panose="02040502050505030304" pitchFamily="18" charset="0"/>
                        </a:rPr>
                        <a:t>  </a:t>
                      </a:r>
                      <a:r>
                        <a:rPr kumimoji="0" lang="it-IT" sz="1600" b="1" i="0" u="none" strike="noStrike" cap="none" normalizeH="0" baseline="0" dirty="0" err="1">
                          <a:ln>
                            <a:noFill/>
                          </a:ln>
                          <a:solidFill>
                            <a:schemeClr val="tx1"/>
                          </a:solidFill>
                          <a:effectLst/>
                          <a:latin typeface="Palatino Linotype" panose="02040502050505030304" pitchFamily="18" charset="0"/>
                        </a:rPr>
                        <a:t>operational</a:t>
                      </a:r>
                      <a:endParaRPr kumimoji="0" lang="it-IT" sz="1600" b="1" i="0" u="none" strike="noStrike" cap="none"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0" fontAlgn="base" latinLnBrk="0" hangingPunct="0">
                        <a:lnSpc>
                          <a:spcPts val="1440"/>
                        </a:lnSpc>
                        <a:spcBef>
                          <a:spcPts val="0"/>
                        </a:spcBef>
                        <a:spcAft>
                          <a:spcPct val="0"/>
                        </a:spcAft>
                        <a:buClrTx/>
                        <a:buSzTx/>
                        <a:buFont typeface="Arial" pitchFamily="34" charset="0"/>
                        <a:buNone/>
                        <a:tabLst/>
                      </a:pPr>
                      <a:r>
                        <a:rPr lang="en-US" sz="1600" b="1" i="0" baseline="0" dirty="0">
                          <a:solidFill>
                            <a:schemeClr val="tx1"/>
                          </a:solidFill>
                          <a:latin typeface="Palatino Linotype" panose="02040502050505030304" pitchFamily="18" charset="0"/>
                          <a:ea typeface="MS Mincho"/>
                        </a:rPr>
                        <a:t>           Full disk</a:t>
                      </a:r>
                      <a:endParaRPr kumimoji="0" lang="it-IT" sz="1600" b="1" i="0" u="none" strike="noStrike" cap="none"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i="0" kern="1200" baseline="0" dirty="0">
                          <a:solidFill>
                            <a:schemeClr val="dk1"/>
                          </a:solidFill>
                          <a:effectLst/>
                          <a:latin typeface="Palatino Linotype" panose="02040502050505030304" pitchFamily="18" charset="0"/>
                          <a:ea typeface="+mn-ea"/>
                          <a:cs typeface="+mn-cs"/>
                        </a:rPr>
                        <a:t>P-IN-MHS </a:t>
                      </a:r>
                      <a:r>
                        <a:rPr lang="it-IT" sz="1600" b="1" i="0" baseline="0" dirty="0">
                          <a:solidFill>
                            <a:schemeClr val="tx1"/>
                          </a:solidFill>
                          <a:latin typeface="Palatino Linotype" panose="02040502050505030304" pitchFamily="18" charset="0"/>
                        </a:rPr>
                        <a:t>(H02B)</a:t>
                      </a:r>
                      <a:endParaRPr sz="16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100000"/>
                        </a:lnSpc>
                      </a:pPr>
                      <a:r>
                        <a:rPr lang="en-US" sz="1600" b="1" i="0" baseline="0" dirty="0">
                          <a:solidFill>
                            <a:schemeClr val="tx1"/>
                          </a:solidFill>
                          <a:latin typeface="Palatino Linotype" panose="02040502050505030304" pitchFamily="18" charset="0"/>
                        </a:rPr>
                        <a:t>Precipitation rate at ground by MW cross-track scanners AMSU/MHS</a:t>
                      </a:r>
                      <a:endParaRPr sz="16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lang="en-US" sz="1600" b="1" i="0" kern="1200" baseline="0" dirty="0">
                          <a:solidFill>
                            <a:schemeClr val="tx1"/>
                          </a:solidFill>
                          <a:effectLst/>
                          <a:latin typeface="Palatino Linotype" panose="02040502050505030304" pitchFamily="18" charset="0"/>
                          <a:ea typeface="+mn-ea"/>
                          <a:cs typeface="+mn-cs"/>
                        </a:rPr>
                        <a:t>MHS orbital grid</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cap="none" normalizeH="0" baseline="0" dirty="0">
                          <a:ln>
                            <a:noFill/>
                          </a:ln>
                          <a:solidFill>
                            <a:schemeClr val="tx1"/>
                          </a:solidFill>
                          <a:effectLst/>
                          <a:latin typeface="Palatino Linotype" panose="02040502050505030304" pitchFamily="18" charset="0"/>
                        </a:rPr>
                        <a:t>                     1 hour</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kern="1200" cap="none" normalizeH="0" baseline="0" dirty="0">
                          <a:ln>
                            <a:noFill/>
                          </a:ln>
                          <a:solidFill>
                            <a:schemeClr val="tx1"/>
                          </a:solidFill>
                          <a:effectLst/>
                          <a:latin typeface="Palatino Linotype" panose="02040502050505030304" pitchFamily="18" charset="0"/>
                          <a:ea typeface="+mn-ea"/>
                          <a:cs typeface="+mn-cs"/>
                        </a:rPr>
                        <a:t>               </a:t>
                      </a:r>
                      <a:r>
                        <a:rPr kumimoji="0" lang="it-IT" sz="1600" b="1" i="0" u="none" strike="noStrike" kern="1200" cap="none" normalizeH="0" baseline="0" dirty="0" err="1">
                          <a:ln>
                            <a:noFill/>
                          </a:ln>
                          <a:solidFill>
                            <a:schemeClr val="tx1"/>
                          </a:solidFill>
                          <a:effectLst/>
                          <a:latin typeface="Palatino Linotype" panose="02040502050505030304" pitchFamily="18" charset="0"/>
                          <a:ea typeface="+mn-ea"/>
                          <a:cs typeface="+mn-cs"/>
                        </a:rPr>
                        <a:t>operational</a:t>
                      </a:r>
                      <a:endParaRPr kumimoji="0" lang="it-IT" sz="1600" b="1"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ts val="1440"/>
                        </a:lnSpc>
                        <a:spcBef>
                          <a:spcPts val="0"/>
                        </a:spcBef>
                        <a:spcAft>
                          <a:spcPct val="0"/>
                        </a:spcAft>
                        <a:buClrTx/>
                        <a:buSzTx/>
                        <a:buFont typeface="Arial" pitchFamily="34" charset="0"/>
                        <a:buNone/>
                        <a:tabLst/>
                      </a:pPr>
                      <a:r>
                        <a:rPr lang="en-US" sz="1600" b="1" i="0" baseline="0" dirty="0">
                          <a:solidFill>
                            <a:schemeClr val="tx1"/>
                          </a:solidFill>
                          <a:latin typeface="Palatino Linotype" panose="02040502050505030304" pitchFamily="18" charset="0"/>
                          <a:ea typeface="MS Mincho"/>
                        </a:rPr>
                        <a:t>       Full disk</a:t>
                      </a:r>
                      <a:endParaRPr kumimoji="0" lang="it-IT" sz="1600" b="1" i="0" u="none" strike="noStrike" cap="none"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067474386"/>
                  </a:ext>
                </a:extLst>
              </a:tr>
              <a:tr h="0">
                <a:tc>
                  <a:txBody>
                    <a:bodyPr/>
                    <a:lstStyle/>
                    <a:p>
                      <a:pPr algn="ctr">
                        <a:lnSpc>
                          <a:spcPct val="100000"/>
                        </a:lnSpc>
                      </a:pPr>
                      <a:r>
                        <a:rPr lang="it-IT" sz="1600" b="1" i="0" baseline="0" dirty="0">
                          <a:solidFill>
                            <a:schemeClr val="tx1"/>
                          </a:solidFill>
                          <a:latin typeface="Palatino Linotype" panose="02040502050505030304" pitchFamily="18" charset="0"/>
                          <a:ea typeface="MS Mincho"/>
                        </a:rPr>
                        <a:t>H-AUX-17 (H17)</a:t>
                      </a:r>
                      <a:endParaRPr lang="it-IT" sz="16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US" sz="1600" b="1" i="0" baseline="0" dirty="0">
                          <a:solidFill>
                            <a:schemeClr val="tx1"/>
                          </a:solidFill>
                          <a:latin typeface="Palatino Linotype" panose="02040502050505030304" pitchFamily="18" charset="0"/>
                          <a:ea typeface="MS Mincho"/>
                        </a:rPr>
                        <a:t>Precipitation rate at ground by AMSR-2 MW conical scanner</a:t>
                      </a:r>
                      <a:endParaRPr sz="16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lvl1pPr marL="0" algn="l" defTabSz="685743" rtl="0" eaLnBrk="1" latinLnBrk="0" hangingPunct="1">
                        <a:defRPr sz="1400" kern="1200">
                          <a:solidFill>
                            <a:schemeClr val="tx1"/>
                          </a:solidFill>
                          <a:latin typeface="Calibri"/>
                        </a:defRPr>
                      </a:lvl1pPr>
                      <a:lvl2pPr marL="342872" algn="l" defTabSz="685743" rtl="0" eaLnBrk="1" latinLnBrk="0" hangingPunct="1">
                        <a:defRPr sz="1400" kern="1200">
                          <a:solidFill>
                            <a:schemeClr val="tx1"/>
                          </a:solidFill>
                          <a:latin typeface="Calibri"/>
                        </a:defRPr>
                      </a:lvl2pPr>
                      <a:lvl3pPr marL="685743" algn="l" defTabSz="685743" rtl="0" eaLnBrk="1" latinLnBrk="0" hangingPunct="1">
                        <a:defRPr sz="1400" kern="1200">
                          <a:solidFill>
                            <a:schemeClr val="tx1"/>
                          </a:solidFill>
                          <a:latin typeface="Calibri"/>
                        </a:defRPr>
                      </a:lvl3pPr>
                      <a:lvl4pPr marL="1028613" algn="l" defTabSz="685743" rtl="0" eaLnBrk="1" latinLnBrk="0" hangingPunct="1">
                        <a:defRPr sz="1400" kern="1200">
                          <a:solidFill>
                            <a:schemeClr val="tx1"/>
                          </a:solidFill>
                          <a:latin typeface="Calibri"/>
                        </a:defRPr>
                      </a:lvl4pPr>
                      <a:lvl5pPr marL="1371485" algn="l" defTabSz="685743" rtl="0" eaLnBrk="1" latinLnBrk="0" hangingPunct="1">
                        <a:defRPr sz="1400" kern="1200">
                          <a:solidFill>
                            <a:schemeClr val="tx1"/>
                          </a:solidFill>
                          <a:latin typeface="Calibri"/>
                        </a:defRPr>
                      </a:lvl5pPr>
                      <a:lvl6pPr marL="1714356" algn="l" defTabSz="685743" rtl="0" eaLnBrk="1" latinLnBrk="0" hangingPunct="1">
                        <a:defRPr sz="1400" kern="1200">
                          <a:solidFill>
                            <a:schemeClr val="tx1"/>
                          </a:solidFill>
                          <a:latin typeface="Calibri"/>
                        </a:defRPr>
                      </a:lvl6pPr>
                      <a:lvl7pPr marL="2057228" algn="l" defTabSz="685743" rtl="0" eaLnBrk="1" latinLnBrk="0" hangingPunct="1">
                        <a:defRPr sz="1400" kern="1200">
                          <a:solidFill>
                            <a:schemeClr val="tx1"/>
                          </a:solidFill>
                          <a:latin typeface="Calibri"/>
                        </a:defRPr>
                      </a:lvl7pPr>
                      <a:lvl8pPr marL="2400098" algn="l" defTabSz="685743" rtl="0" eaLnBrk="1" latinLnBrk="0" hangingPunct="1">
                        <a:defRPr sz="1400" kern="1200">
                          <a:solidFill>
                            <a:schemeClr val="tx1"/>
                          </a:solidFill>
                          <a:latin typeface="Calibri"/>
                        </a:defRPr>
                      </a:lvl8pPr>
                      <a:lvl9pPr marL="2742970" algn="l" defTabSz="685743" rtl="0" eaLnBrk="1" latinLnBrk="0" hangingPunct="1">
                        <a:defRPr sz="1400" kern="1200">
                          <a:solidFill>
                            <a:schemeClr val="tx1"/>
                          </a:solidFill>
                          <a:latin typeface="Calibri"/>
                        </a:defRPr>
                      </a:lvl9p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lang="en-US" sz="1600" b="1" i="0" baseline="0" dirty="0">
                          <a:solidFill>
                            <a:schemeClr val="tx1"/>
                          </a:solidFill>
                          <a:latin typeface="Palatino Linotype" panose="02040502050505030304" pitchFamily="18" charset="0"/>
                          <a:ea typeface="MS Mincho"/>
                        </a:rPr>
                        <a:t>AMSR-2</a:t>
                      </a:r>
                      <a:r>
                        <a:rPr lang="en-US" sz="1600" b="1" i="0" kern="1200" baseline="0" dirty="0">
                          <a:solidFill>
                            <a:schemeClr val="tx1"/>
                          </a:solidFill>
                          <a:effectLst/>
                          <a:latin typeface="Palatino Linotype" panose="02040502050505030304" pitchFamily="18" charset="0"/>
                          <a:ea typeface="+mn-ea"/>
                          <a:cs typeface="+mn-cs"/>
                        </a:rPr>
                        <a:t> orbital grid</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kern="1200" cap="none" spc="0" normalizeH="0" baseline="0" noProof="0" dirty="0">
                          <a:ln>
                            <a:noFill/>
                          </a:ln>
                          <a:solidFill>
                            <a:schemeClr val="tx1"/>
                          </a:solidFill>
                          <a:effectLst/>
                          <a:uLnTx/>
                          <a:uFillTx/>
                          <a:latin typeface="Palatino Linotype" panose="02040502050505030304" pitchFamily="18" charset="0"/>
                          <a:ea typeface="+mn-ea"/>
                          <a:cs typeface="+mn-cs"/>
                        </a:rPr>
                        <a:t>                1.5 hours</a:t>
                      </a:r>
                      <a:endParaRPr kumimoji="0" lang="it-IT" sz="1600" b="1" i="0" u="none" strike="noStrike" cap="none" normalizeH="0" baseline="0" dirty="0">
                        <a:ln>
                          <a:noFill/>
                        </a:ln>
                        <a:solidFill>
                          <a:srgbClr val="FF0000"/>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cap="none" normalizeH="0" baseline="0" dirty="0">
                          <a:ln>
                            <a:noFill/>
                          </a:ln>
                          <a:solidFill>
                            <a:schemeClr val="tx1"/>
                          </a:solidFill>
                          <a:effectLst/>
                          <a:latin typeface="Palatino Linotype" panose="02040502050505030304" pitchFamily="18" charset="0"/>
                        </a:rPr>
                        <a:t>      </a:t>
                      </a:r>
                      <a:r>
                        <a:rPr kumimoji="0" lang="it-IT" sz="1600" b="1" i="0" u="none" strike="noStrike" cap="none" normalizeH="0" baseline="0" dirty="0" err="1">
                          <a:ln>
                            <a:noFill/>
                          </a:ln>
                          <a:solidFill>
                            <a:schemeClr val="tx1"/>
                          </a:solidFill>
                          <a:effectLst/>
                          <a:latin typeface="Palatino Linotype" panose="02040502050505030304" pitchFamily="18" charset="0"/>
                        </a:rPr>
                        <a:t>auxiliary</a:t>
                      </a:r>
                      <a:endParaRPr kumimoji="0" lang="it-IT" sz="1600" b="1" i="0" u="none" strike="noStrike" cap="none"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it-IT" sz="1600" b="1" i="0" u="none" strike="noStrike" cap="none"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i="0" kern="1200" dirty="0">
                          <a:solidFill>
                            <a:schemeClr val="dk1"/>
                          </a:solidFill>
                          <a:effectLst/>
                          <a:latin typeface="Palatino Linotype" panose="02040502050505030304" pitchFamily="18" charset="0"/>
                          <a:ea typeface="+mn-ea"/>
                          <a:cs typeface="+mn-cs"/>
                        </a:rPr>
                        <a:t>P-IN-ATMS </a:t>
                      </a:r>
                      <a:r>
                        <a:rPr lang="it-IT" sz="1600" b="1" i="0" baseline="0" dirty="0">
                          <a:solidFill>
                            <a:schemeClr val="tx1"/>
                          </a:solidFill>
                          <a:latin typeface="Palatino Linotype" panose="02040502050505030304" pitchFamily="18" charset="0"/>
                        </a:rPr>
                        <a:t>(H18)</a:t>
                      </a:r>
                      <a:endParaRPr sz="16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100000"/>
                        </a:lnSpc>
                      </a:pPr>
                      <a:r>
                        <a:rPr lang="en-US" sz="1600" b="1" i="0" baseline="0" dirty="0">
                          <a:solidFill>
                            <a:schemeClr val="tx1"/>
                          </a:solidFill>
                          <a:latin typeface="Palatino Linotype" panose="02040502050505030304" pitchFamily="18" charset="0"/>
                          <a:ea typeface="MS Mincho"/>
                        </a:rPr>
                        <a:t>Precipitation rate at ground by MW cross-track scanners ATMS</a:t>
                      </a:r>
                      <a:endParaRPr sz="16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lvl1pPr marL="0" algn="l" defTabSz="685743" rtl="0" eaLnBrk="1" latinLnBrk="0" hangingPunct="1">
                        <a:defRPr sz="1400" kern="1200">
                          <a:solidFill>
                            <a:schemeClr val="tx1"/>
                          </a:solidFill>
                          <a:latin typeface="Calibri"/>
                        </a:defRPr>
                      </a:lvl1pPr>
                      <a:lvl2pPr marL="342872" algn="l" defTabSz="685743" rtl="0" eaLnBrk="1" latinLnBrk="0" hangingPunct="1">
                        <a:defRPr sz="1400" kern="1200">
                          <a:solidFill>
                            <a:schemeClr val="tx1"/>
                          </a:solidFill>
                          <a:latin typeface="Calibri"/>
                        </a:defRPr>
                      </a:lvl2pPr>
                      <a:lvl3pPr marL="685743" algn="l" defTabSz="685743" rtl="0" eaLnBrk="1" latinLnBrk="0" hangingPunct="1">
                        <a:defRPr sz="1400" kern="1200">
                          <a:solidFill>
                            <a:schemeClr val="tx1"/>
                          </a:solidFill>
                          <a:latin typeface="Calibri"/>
                        </a:defRPr>
                      </a:lvl3pPr>
                      <a:lvl4pPr marL="1028613" algn="l" defTabSz="685743" rtl="0" eaLnBrk="1" latinLnBrk="0" hangingPunct="1">
                        <a:defRPr sz="1400" kern="1200">
                          <a:solidFill>
                            <a:schemeClr val="tx1"/>
                          </a:solidFill>
                          <a:latin typeface="Calibri"/>
                        </a:defRPr>
                      </a:lvl4pPr>
                      <a:lvl5pPr marL="1371485" algn="l" defTabSz="685743" rtl="0" eaLnBrk="1" latinLnBrk="0" hangingPunct="1">
                        <a:defRPr sz="1400" kern="1200">
                          <a:solidFill>
                            <a:schemeClr val="tx1"/>
                          </a:solidFill>
                          <a:latin typeface="Calibri"/>
                        </a:defRPr>
                      </a:lvl5pPr>
                      <a:lvl6pPr marL="1714356" algn="l" defTabSz="685743" rtl="0" eaLnBrk="1" latinLnBrk="0" hangingPunct="1">
                        <a:defRPr sz="1400" kern="1200">
                          <a:solidFill>
                            <a:schemeClr val="tx1"/>
                          </a:solidFill>
                          <a:latin typeface="Calibri"/>
                        </a:defRPr>
                      </a:lvl6pPr>
                      <a:lvl7pPr marL="2057228" algn="l" defTabSz="685743" rtl="0" eaLnBrk="1" latinLnBrk="0" hangingPunct="1">
                        <a:defRPr sz="1400" kern="1200">
                          <a:solidFill>
                            <a:schemeClr val="tx1"/>
                          </a:solidFill>
                          <a:latin typeface="Calibri"/>
                        </a:defRPr>
                      </a:lvl7pPr>
                      <a:lvl8pPr marL="2400098" algn="l" defTabSz="685743" rtl="0" eaLnBrk="1" latinLnBrk="0" hangingPunct="1">
                        <a:defRPr sz="1400" kern="1200">
                          <a:solidFill>
                            <a:schemeClr val="tx1"/>
                          </a:solidFill>
                          <a:latin typeface="Calibri"/>
                        </a:defRPr>
                      </a:lvl8pPr>
                      <a:lvl9pPr marL="2742970" algn="l" defTabSz="685743" rtl="0" eaLnBrk="1" latinLnBrk="0" hangingPunct="1">
                        <a:defRPr sz="1400" kern="1200">
                          <a:solidFill>
                            <a:schemeClr val="tx1"/>
                          </a:solidFill>
                          <a:latin typeface="Calibri"/>
                        </a:defRPr>
                      </a:lvl9p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defRPr/>
                      </a:pPr>
                      <a:r>
                        <a:rPr lang="en-US" sz="1600" b="1" i="0" baseline="0" dirty="0">
                          <a:solidFill>
                            <a:schemeClr val="tx1"/>
                          </a:solidFill>
                          <a:latin typeface="Palatino Linotype" panose="02040502050505030304" pitchFamily="18" charset="0"/>
                          <a:ea typeface="MS Mincho"/>
                        </a:rPr>
                        <a:t> ATMS orbital grid</a:t>
                      </a:r>
                      <a:endParaRPr kumimoji="0" lang="it-IT" sz="1600" b="1" i="0" u="none" strike="noStrike" kern="1200" cap="none" spc="0" normalizeH="0" baseline="0" noProof="0" dirty="0">
                        <a:ln>
                          <a:noFill/>
                        </a:ln>
                        <a:solidFill>
                          <a:schemeClr val="tx1"/>
                        </a:solidFill>
                        <a:effectLst/>
                        <a:uLnTx/>
                        <a:uFillTx/>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defRPr/>
                      </a:pPr>
                      <a:r>
                        <a:rPr kumimoji="0" lang="it-IT" sz="1600" b="1" i="0" u="none" strike="noStrike" kern="1200" cap="none" spc="0" normalizeH="0" baseline="0" noProof="0" dirty="0">
                          <a:ln>
                            <a:noFill/>
                          </a:ln>
                          <a:solidFill>
                            <a:schemeClr val="tx1"/>
                          </a:solidFill>
                          <a:effectLst/>
                          <a:uLnTx/>
                          <a:uFillTx/>
                          <a:latin typeface="Palatino Linotype" panose="02040502050505030304" pitchFamily="18" charset="0"/>
                          <a:ea typeface="+mn-ea"/>
                          <a:cs typeface="+mn-cs"/>
                        </a:rPr>
                        <a:t>                  1.5 hours</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defRPr/>
                      </a:pPr>
                      <a:r>
                        <a:rPr kumimoji="0" lang="it-IT" sz="1600" b="1" i="0" u="none" strike="noStrike" kern="1200" cap="none" spc="0" normalizeH="0" baseline="0" noProof="0" dirty="0" err="1">
                          <a:ln>
                            <a:noFill/>
                          </a:ln>
                          <a:solidFill>
                            <a:schemeClr val="tx1"/>
                          </a:solidFill>
                          <a:effectLst/>
                          <a:uLnTx/>
                          <a:uFillTx/>
                          <a:latin typeface="Palatino Linotype" panose="02040502050505030304" pitchFamily="18" charset="0"/>
                          <a:ea typeface="+mn-ea"/>
                          <a:cs typeface="+mn-cs"/>
                        </a:rPr>
                        <a:t>Pre-operational</a:t>
                      </a:r>
                      <a:endParaRPr kumimoji="0" lang="it-IT" sz="1600" b="1" i="0" u="none" strike="noStrike" kern="1200" cap="none" spc="0" normalizeH="0" baseline="0" noProof="0" dirty="0">
                        <a:ln>
                          <a:noFill/>
                        </a:ln>
                        <a:solidFill>
                          <a:schemeClr val="tx1"/>
                        </a:solidFill>
                        <a:effectLst/>
                        <a:uLnTx/>
                        <a:uFillTx/>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ts val="1440"/>
                        </a:lnSpc>
                        <a:spcBef>
                          <a:spcPts val="0"/>
                        </a:spcBef>
                        <a:spcAft>
                          <a:spcPct val="0"/>
                        </a:spcAft>
                        <a:buClrTx/>
                        <a:buSzTx/>
                        <a:buFont typeface="Arial" pitchFamily="34" charset="0"/>
                        <a:buNone/>
                        <a:tabLst/>
                        <a:defRPr/>
                      </a:pPr>
                      <a:r>
                        <a:rPr lang="en-US" sz="1600" b="1" i="0" baseline="0" dirty="0">
                          <a:solidFill>
                            <a:schemeClr val="tx1"/>
                          </a:solidFill>
                          <a:latin typeface="Palatino Linotype" panose="02040502050505030304" pitchFamily="18" charset="0"/>
                          <a:ea typeface="MS Mincho"/>
                        </a:rPr>
                        <a:t>Full disk</a:t>
                      </a:r>
                      <a:endParaRPr kumimoji="0" lang="it-IT" sz="1600" b="1"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4"/>
                  </a:ext>
                </a:extLst>
              </a:tr>
              <a:tr h="0">
                <a:tc>
                  <a:txBody>
                    <a:bodyPr/>
                    <a:lstStyle/>
                    <a:p>
                      <a:pPr algn="ctr">
                        <a:lnSpc>
                          <a:spcPct val="100000"/>
                        </a:lnSpc>
                      </a:pPr>
                      <a:r>
                        <a:rPr lang="it-IT" sz="1600" b="1" i="0" baseline="0" dirty="0">
                          <a:solidFill>
                            <a:schemeClr val="tx1"/>
                          </a:solidFill>
                          <a:latin typeface="Palatino Linotype" panose="02040502050505030304" pitchFamily="18" charset="0"/>
                          <a:ea typeface="MS Mincho"/>
                        </a:rPr>
                        <a:t>H-AUX-20 (H20)</a:t>
                      </a:r>
                      <a:endParaRPr lang="it-IT" sz="16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pPr>
                      <a:r>
                        <a:rPr lang="en-GB" sz="1600" b="1" i="0" baseline="0" dirty="0">
                          <a:solidFill>
                            <a:schemeClr val="tx1"/>
                          </a:solidFill>
                          <a:latin typeface="Palatino Linotype" panose="02040502050505030304" pitchFamily="18" charset="0"/>
                          <a:ea typeface="MS Mincho"/>
                        </a:rPr>
                        <a:t>Precipitation rate at ground by MW conical scanners GMI</a:t>
                      </a:r>
                      <a:endParaRPr sz="16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lvl1pPr marL="0" algn="l" defTabSz="685743" rtl="0" eaLnBrk="1" latinLnBrk="0" hangingPunct="1">
                        <a:defRPr sz="1400" kern="1200">
                          <a:solidFill>
                            <a:schemeClr val="tx1"/>
                          </a:solidFill>
                          <a:latin typeface="Calibri"/>
                        </a:defRPr>
                      </a:lvl1pPr>
                      <a:lvl2pPr marL="342872" algn="l" defTabSz="685743" rtl="0" eaLnBrk="1" latinLnBrk="0" hangingPunct="1">
                        <a:defRPr sz="1400" kern="1200">
                          <a:solidFill>
                            <a:schemeClr val="tx1"/>
                          </a:solidFill>
                          <a:latin typeface="Calibri"/>
                        </a:defRPr>
                      </a:lvl2pPr>
                      <a:lvl3pPr marL="685743" algn="l" defTabSz="685743" rtl="0" eaLnBrk="1" latinLnBrk="0" hangingPunct="1">
                        <a:defRPr sz="1400" kern="1200">
                          <a:solidFill>
                            <a:schemeClr val="tx1"/>
                          </a:solidFill>
                          <a:latin typeface="Calibri"/>
                        </a:defRPr>
                      </a:lvl3pPr>
                      <a:lvl4pPr marL="1028613" algn="l" defTabSz="685743" rtl="0" eaLnBrk="1" latinLnBrk="0" hangingPunct="1">
                        <a:defRPr sz="1400" kern="1200">
                          <a:solidFill>
                            <a:schemeClr val="tx1"/>
                          </a:solidFill>
                          <a:latin typeface="Calibri"/>
                        </a:defRPr>
                      </a:lvl4pPr>
                      <a:lvl5pPr marL="1371485" algn="l" defTabSz="685743" rtl="0" eaLnBrk="1" latinLnBrk="0" hangingPunct="1">
                        <a:defRPr sz="1400" kern="1200">
                          <a:solidFill>
                            <a:schemeClr val="tx1"/>
                          </a:solidFill>
                          <a:latin typeface="Calibri"/>
                        </a:defRPr>
                      </a:lvl5pPr>
                      <a:lvl6pPr marL="1714356" algn="l" defTabSz="685743" rtl="0" eaLnBrk="1" latinLnBrk="0" hangingPunct="1">
                        <a:defRPr sz="1400" kern="1200">
                          <a:solidFill>
                            <a:schemeClr val="tx1"/>
                          </a:solidFill>
                          <a:latin typeface="Calibri"/>
                        </a:defRPr>
                      </a:lvl6pPr>
                      <a:lvl7pPr marL="2057228" algn="l" defTabSz="685743" rtl="0" eaLnBrk="1" latinLnBrk="0" hangingPunct="1">
                        <a:defRPr sz="1400" kern="1200">
                          <a:solidFill>
                            <a:schemeClr val="tx1"/>
                          </a:solidFill>
                          <a:latin typeface="Calibri"/>
                        </a:defRPr>
                      </a:lvl7pPr>
                      <a:lvl8pPr marL="2400098" algn="l" defTabSz="685743" rtl="0" eaLnBrk="1" latinLnBrk="0" hangingPunct="1">
                        <a:defRPr sz="1400" kern="1200">
                          <a:solidFill>
                            <a:schemeClr val="tx1"/>
                          </a:solidFill>
                          <a:latin typeface="Calibri"/>
                        </a:defRPr>
                      </a:lvl8pPr>
                      <a:lvl9pPr marL="2742970" algn="l" defTabSz="685743" rtl="0" eaLnBrk="1" latinLnBrk="0" hangingPunct="1">
                        <a:defRPr sz="1400" kern="1200">
                          <a:solidFill>
                            <a:schemeClr val="tx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normalizeH="0" baseline="0" dirty="0">
                          <a:ln>
                            <a:noFill/>
                          </a:ln>
                          <a:solidFill>
                            <a:schemeClr val="tx1"/>
                          </a:solidFill>
                          <a:effectLst/>
                          <a:latin typeface="Palatino Linotype" panose="02040502050505030304" pitchFamily="18" charset="0"/>
                          <a:ea typeface="+mn-ea"/>
                          <a:cs typeface="+mn-cs"/>
                        </a:rPr>
                        <a:t>GMI high resolution channel orbital grid</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normalizeH="0" baseline="0" dirty="0">
                          <a:ln>
                            <a:noFill/>
                          </a:ln>
                          <a:solidFill>
                            <a:schemeClr val="tx1"/>
                          </a:solidFill>
                          <a:effectLst/>
                          <a:latin typeface="Palatino Linotype" panose="02040502050505030304" pitchFamily="18" charset="0"/>
                          <a:ea typeface="+mn-ea"/>
                          <a:cs typeface="+mn-cs"/>
                        </a:rPr>
                        <a:t>                 1.5 hours</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normalizeH="0" baseline="0" dirty="0">
                          <a:ln>
                            <a:noFill/>
                          </a:ln>
                          <a:solidFill>
                            <a:schemeClr val="tx1"/>
                          </a:solidFill>
                          <a:effectLst/>
                          <a:latin typeface="Palatino Linotype" panose="02040502050505030304" pitchFamily="18" charset="0"/>
                          <a:ea typeface="+mn-ea"/>
                          <a:cs typeface="+mn-cs"/>
                        </a:rPr>
                        <a:t>               </a:t>
                      </a:r>
                      <a:r>
                        <a:rPr kumimoji="0" lang="it-IT" sz="1600" b="1" i="0" u="none" strike="noStrike" kern="1200" cap="none" normalizeH="0" baseline="0" dirty="0" err="1">
                          <a:ln>
                            <a:noFill/>
                          </a:ln>
                          <a:solidFill>
                            <a:schemeClr val="tx1"/>
                          </a:solidFill>
                          <a:effectLst/>
                          <a:latin typeface="Palatino Linotype" panose="02040502050505030304" pitchFamily="18" charset="0"/>
                          <a:ea typeface="+mn-ea"/>
                          <a:cs typeface="+mn-cs"/>
                        </a:rPr>
                        <a:t>auxiliary</a:t>
                      </a:r>
                      <a:endParaRPr kumimoji="0" lang="it-IT" sz="1600" b="1"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normalizeH="0" baseline="0" dirty="0">
                          <a:ln>
                            <a:noFill/>
                          </a:ln>
                          <a:solidFill>
                            <a:schemeClr val="tx1"/>
                          </a:solidFill>
                          <a:effectLst/>
                          <a:latin typeface="Palatino Linotype" panose="02040502050505030304" pitchFamily="18" charset="0"/>
                          <a:ea typeface="+mn-ea"/>
                          <a:cs typeface="+mn-cs"/>
                        </a:rPr>
                        <a:t>  Global</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7" name="Titolo 1">
            <a:extLst>
              <a:ext uri="{FF2B5EF4-FFF2-40B4-BE49-F238E27FC236}">
                <a16:creationId xmlns:a16="http://schemas.microsoft.com/office/drawing/2014/main" id="{EA537B2B-10AB-4A9F-A34B-AF7097A17BD4}"/>
              </a:ext>
            </a:extLst>
          </p:cNvPr>
          <p:cNvSpPr txBox="1">
            <a:spLocks/>
          </p:cNvSpPr>
          <p:nvPr/>
        </p:nvSpPr>
        <p:spPr>
          <a:xfrm>
            <a:off x="0" y="620688"/>
            <a:ext cx="9144000" cy="36004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a:latin typeface="Palatino Linotype" panose="02040502050505030304" pitchFamily="18" charset="0"/>
              </a:rPr>
              <a:t>Level 2 products: instantaneous precipitation (MW scanners)</a:t>
            </a:r>
            <a:endParaRPr lang="it-IT" sz="2400" b="1" dirty="0">
              <a:latin typeface="Palatino Linotype" panose="02040502050505030304" pitchFamily="18" charset="0"/>
            </a:endParaRPr>
          </a:p>
        </p:txBody>
      </p:sp>
      <p:sp>
        <p:nvSpPr>
          <p:cNvPr id="9" name="Segnaposto data 7">
            <a:extLst>
              <a:ext uri="{FF2B5EF4-FFF2-40B4-BE49-F238E27FC236}">
                <a16:creationId xmlns:a16="http://schemas.microsoft.com/office/drawing/2014/main" id="{61D3E840-DFF6-4011-A03B-CFE1997108C3}"/>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4" name="Segnaposto numero diapositiva 3">
            <a:extLst>
              <a:ext uri="{FF2B5EF4-FFF2-40B4-BE49-F238E27FC236}">
                <a16:creationId xmlns:a16="http://schemas.microsoft.com/office/drawing/2014/main" id="{5A6901EB-2584-4F1F-8A12-382D14BA68E8}"/>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6</a:t>
            </a:fld>
            <a:endParaRPr lang="it-IT"/>
          </a:p>
        </p:txBody>
      </p:sp>
    </p:spTree>
    <p:extLst>
      <p:ext uri="{BB962C8B-B14F-4D97-AF65-F5344CB8AC3E}">
        <p14:creationId xmlns:p14="http://schemas.microsoft.com/office/powerpoint/2010/main" val="816535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0" y="116632"/>
            <a:ext cx="9144000" cy="634082"/>
          </a:xfrm>
        </p:spPr>
        <p:txBody>
          <a:bodyPr>
            <a:noAutofit/>
          </a:bodyPr>
          <a:lstStyle/>
          <a:p>
            <a:r>
              <a:rPr lang="en-US" sz="3600" b="1" dirty="0">
                <a:solidFill>
                  <a:srgbClr val="C00000"/>
                </a:solidFill>
                <a:latin typeface="Palatino Linotype" panose="02040502050505030304" pitchFamily="18" charset="0"/>
              </a:rPr>
              <a:t>Features of Precipitation Cluster Products</a:t>
            </a:r>
            <a:endParaRPr lang="it-IT" sz="3600" b="1" dirty="0">
              <a:solidFill>
                <a:srgbClr val="C00000"/>
              </a:solidFill>
              <a:latin typeface="Palatino Linotype" panose="02040502050505030304" pitchFamily="18" charset="0"/>
            </a:endParaRPr>
          </a:p>
        </p:txBody>
      </p:sp>
      <p:graphicFrame>
        <p:nvGraphicFramePr>
          <p:cNvPr id="6" name="Segnaposto contenuto 5"/>
          <p:cNvGraphicFramePr>
            <a:graphicFrameLocks noGrp="1"/>
          </p:cNvGraphicFramePr>
          <p:nvPr>
            <p:ph idx="1"/>
            <p:extLst>
              <p:ext uri="{D42A27DB-BD31-4B8C-83A1-F6EECF244321}">
                <p14:modId xmlns:p14="http://schemas.microsoft.com/office/powerpoint/2010/main" val="3292263208"/>
              </p:ext>
            </p:extLst>
          </p:nvPr>
        </p:nvGraphicFramePr>
        <p:xfrm>
          <a:off x="179512" y="2420888"/>
          <a:ext cx="8784975" cy="2829552"/>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224136">
                  <a:extLst>
                    <a:ext uri="{9D8B030D-6E8A-4147-A177-3AD203B41FA5}">
                      <a16:colId xmlns:a16="http://schemas.microsoft.com/office/drawing/2014/main" val="2689400816"/>
                    </a:ext>
                  </a:extLst>
                </a:gridCol>
                <a:gridCol w="1296144">
                  <a:extLst>
                    <a:ext uri="{9D8B030D-6E8A-4147-A177-3AD203B41FA5}">
                      <a16:colId xmlns:a16="http://schemas.microsoft.com/office/drawing/2014/main" val="1203855411"/>
                    </a:ext>
                  </a:extLst>
                </a:gridCol>
                <a:gridCol w="792087">
                  <a:extLst>
                    <a:ext uri="{9D8B030D-6E8A-4147-A177-3AD203B41FA5}">
                      <a16:colId xmlns:a16="http://schemas.microsoft.com/office/drawing/2014/main" val="491815453"/>
                    </a:ext>
                  </a:extLst>
                </a:gridCol>
              </a:tblGrid>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t-IT" sz="1600" b="1" i="0" u="none" strike="noStrike" kern="1200" cap="small" normalizeH="0" baseline="0" dirty="0">
                          <a:ln>
                            <a:noFill/>
                          </a:ln>
                          <a:solidFill>
                            <a:schemeClr val="tx1"/>
                          </a:solidFill>
                          <a:effectLst/>
                          <a:latin typeface="Palatino Linotype" panose="02040502050505030304" pitchFamily="18" charset="0"/>
                          <a:ea typeface="+mn-ea"/>
                          <a:cs typeface="+mn-cs"/>
                        </a:rPr>
                        <a:t>Product 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kern="1200" cap="small" normalizeH="0" baseline="0" dirty="0">
                          <a:ln>
                            <a:noFill/>
                          </a:ln>
                          <a:solidFill>
                            <a:schemeClr val="tx1"/>
                          </a:solidFill>
                          <a:effectLst/>
                          <a:latin typeface="Palatino Linotype" panose="02040502050505030304" pitchFamily="18" charset="0"/>
                          <a:ea typeface="+mn-ea"/>
                          <a:cs typeface="+mn-cs"/>
                        </a:rPr>
                        <a:t>Product </a:t>
                      </a:r>
                      <a:r>
                        <a:rPr kumimoji="0" lang="it-IT" sz="1600" b="1" i="0" u="none" strike="noStrike" kern="1200" cap="small" normalizeH="0" baseline="0" dirty="0" err="1">
                          <a:ln>
                            <a:noFill/>
                          </a:ln>
                          <a:solidFill>
                            <a:schemeClr val="tx1"/>
                          </a:solidFill>
                          <a:effectLst/>
                          <a:latin typeface="Palatino Linotype" panose="02040502050505030304" pitchFamily="18" charset="0"/>
                          <a:ea typeface="+mn-ea"/>
                          <a:cs typeface="+mn-cs"/>
                        </a:rPr>
                        <a:t>Description</a:t>
                      </a:r>
                      <a:endParaRPr kumimoji="0" lang="it-IT" sz="1600" b="1" i="0" u="none" strike="noStrike" kern="1200" cap="small" normalizeH="0" baseline="0" dirty="0">
                        <a:ln>
                          <a:noFill/>
                        </a:ln>
                        <a:solidFill>
                          <a:schemeClr val="tx1"/>
                        </a:solidFill>
                        <a:effectLst/>
                        <a:latin typeface="Palatino Linotype" panose="02040502050505030304" pitchFamily="18" charset="0"/>
                        <a:ea typeface="+mn-ea"/>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lvl1pPr marL="0" algn="l" defTabSz="685743" rtl="0" eaLnBrk="1" latinLnBrk="0" hangingPunct="1">
                        <a:defRPr sz="1400" kern="1200">
                          <a:solidFill>
                            <a:schemeClr val="tx1"/>
                          </a:solidFill>
                          <a:latin typeface="Calibri"/>
                        </a:defRPr>
                      </a:lvl1pPr>
                      <a:lvl2pPr marL="342872" algn="l" defTabSz="685743" rtl="0" eaLnBrk="1" latinLnBrk="0" hangingPunct="1">
                        <a:defRPr sz="1400" kern="1200">
                          <a:solidFill>
                            <a:schemeClr val="tx1"/>
                          </a:solidFill>
                          <a:latin typeface="Calibri"/>
                        </a:defRPr>
                      </a:lvl2pPr>
                      <a:lvl3pPr marL="685743" algn="l" defTabSz="685743" rtl="0" eaLnBrk="1" latinLnBrk="0" hangingPunct="1">
                        <a:defRPr sz="1400" kern="1200">
                          <a:solidFill>
                            <a:schemeClr val="tx1"/>
                          </a:solidFill>
                          <a:latin typeface="Calibri"/>
                        </a:defRPr>
                      </a:lvl3pPr>
                      <a:lvl4pPr marL="1028613" algn="l" defTabSz="685743" rtl="0" eaLnBrk="1" latinLnBrk="0" hangingPunct="1">
                        <a:defRPr sz="1400" kern="1200">
                          <a:solidFill>
                            <a:schemeClr val="tx1"/>
                          </a:solidFill>
                          <a:latin typeface="Calibri"/>
                        </a:defRPr>
                      </a:lvl4pPr>
                      <a:lvl5pPr marL="1371485" algn="l" defTabSz="685743" rtl="0" eaLnBrk="1" latinLnBrk="0" hangingPunct="1">
                        <a:defRPr sz="1400" kern="1200">
                          <a:solidFill>
                            <a:schemeClr val="tx1"/>
                          </a:solidFill>
                          <a:latin typeface="Calibri"/>
                        </a:defRPr>
                      </a:lvl5pPr>
                      <a:lvl6pPr marL="1714356" algn="l" defTabSz="685743" rtl="0" eaLnBrk="1" latinLnBrk="0" hangingPunct="1">
                        <a:defRPr sz="1400" kern="1200">
                          <a:solidFill>
                            <a:schemeClr val="tx1"/>
                          </a:solidFill>
                          <a:latin typeface="Calibri"/>
                        </a:defRPr>
                      </a:lvl6pPr>
                      <a:lvl7pPr marL="2057228" algn="l" defTabSz="685743" rtl="0" eaLnBrk="1" latinLnBrk="0" hangingPunct="1">
                        <a:defRPr sz="1400" kern="1200">
                          <a:solidFill>
                            <a:schemeClr val="tx1"/>
                          </a:solidFill>
                          <a:latin typeface="Calibri"/>
                        </a:defRPr>
                      </a:lvl7pPr>
                      <a:lvl8pPr marL="2400098" algn="l" defTabSz="685743" rtl="0" eaLnBrk="1" latinLnBrk="0" hangingPunct="1">
                        <a:defRPr sz="1400" kern="1200">
                          <a:solidFill>
                            <a:schemeClr val="tx1"/>
                          </a:solidFill>
                          <a:latin typeface="Calibri"/>
                        </a:defRPr>
                      </a:lvl8pPr>
                      <a:lvl9pPr marL="2742970" algn="l" defTabSz="685743" rtl="0" eaLnBrk="1" latinLnBrk="0" hangingPunct="1">
                        <a:defRPr sz="1400" kern="1200">
                          <a:solidFill>
                            <a:schemeClr val="tx1"/>
                          </a:solidFill>
                          <a:latin typeface="Calibri"/>
                        </a:defRPr>
                      </a:lvl9p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cap="small" normalizeH="0" baseline="0" dirty="0" err="1">
                          <a:ln>
                            <a:noFill/>
                          </a:ln>
                          <a:solidFill>
                            <a:schemeClr val="tx1"/>
                          </a:solidFill>
                          <a:effectLst/>
                          <a:latin typeface="Palatino Linotype" panose="02040502050505030304" pitchFamily="18" charset="0"/>
                        </a:rPr>
                        <a:t>Grid</a:t>
                      </a:r>
                      <a:endParaRPr kumimoji="0" lang="it-IT" sz="1600" b="1" i="0" u="none" strike="noStrike" cap="small"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cap="small" normalizeH="0" baseline="0" dirty="0" err="1">
                          <a:ln>
                            <a:noFill/>
                          </a:ln>
                          <a:solidFill>
                            <a:schemeClr val="tx1"/>
                          </a:solidFill>
                          <a:effectLst/>
                          <a:latin typeface="Palatino Linotype" panose="02040502050505030304" pitchFamily="18" charset="0"/>
                        </a:rPr>
                        <a:t>Timeliness</a:t>
                      </a:r>
                      <a:endParaRPr kumimoji="0" lang="it-IT" sz="1600" b="1" i="0" u="none" strike="noStrike" cap="small"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cap="small" normalizeH="0" baseline="0" dirty="0">
                          <a:ln>
                            <a:noFill/>
                          </a:ln>
                          <a:solidFill>
                            <a:schemeClr val="tx1"/>
                          </a:solidFill>
                          <a:effectLst/>
                          <a:latin typeface="Palatino Linotype" panose="02040502050505030304" pitchFamily="18" charset="0"/>
                        </a:rPr>
                        <a:t>Status</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cap="small" normalizeH="0" baseline="0" dirty="0">
                          <a:ln>
                            <a:noFill/>
                          </a:ln>
                          <a:solidFill>
                            <a:schemeClr val="tx1"/>
                          </a:solidFill>
                          <a:effectLst/>
                          <a:latin typeface="Palatino Linotype" panose="02040502050505030304" pitchFamily="18" charset="0"/>
                        </a:rPr>
                        <a:t>Area</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b="1" i="0" kern="1200" baseline="0" dirty="0">
                          <a:solidFill>
                            <a:schemeClr val="dk1"/>
                          </a:solidFill>
                          <a:effectLst/>
                          <a:latin typeface="Palatino Linotype" panose="02040502050505030304" pitchFamily="18" charset="0"/>
                          <a:ea typeface="+mn-ea"/>
                          <a:cs typeface="+mn-cs"/>
                        </a:rPr>
                        <a:t>P-IN-SEVIRI </a:t>
                      </a:r>
                      <a:r>
                        <a:rPr lang="it-IT" sz="1600" b="1" i="0" baseline="0" dirty="0">
                          <a:solidFill>
                            <a:schemeClr val="tx1"/>
                          </a:solidFill>
                          <a:latin typeface="Palatino Linotype" panose="02040502050505030304" pitchFamily="18" charset="0"/>
                        </a:rPr>
                        <a:t>(H03B)</a:t>
                      </a:r>
                      <a:endParaRPr sz="16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baseline="0" dirty="0">
                          <a:solidFill>
                            <a:schemeClr val="tx1"/>
                          </a:solidFill>
                          <a:latin typeface="Palatino Linotype" panose="02040502050505030304" pitchFamily="18" charset="0"/>
                          <a:ea typeface="MS Mincho"/>
                        </a:rPr>
                        <a:t>Precipitation rate at ground by GEO/IR supported by LEO/MW</a:t>
                      </a:r>
                      <a:endParaRPr sz="16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pPr>
                      <a:r>
                        <a:rPr lang="it-IT" sz="1600" b="1" i="0" baseline="0" dirty="0">
                          <a:solidFill>
                            <a:schemeClr val="tx1"/>
                          </a:solidFill>
                          <a:latin typeface="Palatino Linotype" panose="02040502050505030304" pitchFamily="18" charset="0"/>
                        </a:rPr>
                        <a:t>MSG SEVIRI </a:t>
                      </a:r>
                      <a:r>
                        <a:rPr lang="it-IT" sz="1600" b="1" i="0" baseline="0" dirty="0" err="1">
                          <a:solidFill>
                            <a:schemeClr val="tx1"/>
                          </a:solidFill>
                          <a:latin typeface="Palatino Linotype" panose="02040502050505030304" pitchFamily="18" charset="0"/>
                        </a:rPr>
                        <a:t>grid</a:t>
                      </a:r>
                      <a:endParaRPr lang="it-IT" sz="1600" b="1" i="0" baseline="0" dirty="0">
                        <a:solidFill>
                          <a:schemeClr val="tx1"/>
                        </a:solidFill>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pPr>
                      <a:r>
                        <a:rPr lang="it-IT" sz="1600" b="1" i="0" baseline="0" dirty="0">
                          <a:solidFill>
                            <a:schemeClr val="tx1"/>
                          </a:solidFill>
                          <a:latin typeface="Palatino Linotype" panose="02040502050505030304" pitchFamily="18" charset="0"/>
                        </a:rPr>
                        <a:t>15 </a:t>
                      </a:r>
                      <a:r>
                        <a:rPr lang="it-IT" sz="1600" b="1" i="0" baseline="0" dirty="0" err="1">
                          <a:solidFill>
                            <a:schemeClr val="tx1"/>
                          </a:solidFill>
                          <a:latin typeface="Palatino Linotype" panose="02040502050505030304" pitchFamily="18" charset="0"/>
                        </a:rPr>
                        <a:t>min</a:t>
                      </a:r>
                      <a:endParaRPr lang="it-IT" sz="1600" b="1" i="0" baseline="0" dirty="0">
                        <a:solidFill>
                          <a:schemeClr val="tx1"/>
                        </a:solidFill>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kern="1200" cap="none" normalizeH="0" baseline="0" dirty="0" err="1">
                          <a:ln>
                            <a:noFill/>
                          </a:ln>
                          <a:solidFill>
                            <a:schemeClr val="tx1"/>
                          </a:solidFill>
                          <a:effectLst/>
                          <a:latin typeface="Palatino Linotype" panose="02040502050505030304" pitchFamily="18" charset="0"/>
                          <a:ea typeface="+mn-ea"/>
                          <a:cs typeface="+mn-cs"/>
                        </a:rPr>
                        <a:t>operational</a:t>
                      </a:r>
                      <a:endParaRPr kumimoji="0" lang="it-IT" sz="1600" b="1"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lang="en-US" sz="1600" b="1" i="0" baseline="0" dirty="0">
                          <a:solidFill>
                            <a:schemeClr val="tx1"/>
                          </a:solidFill>
                          <a:latin typeface="Palatino Linotype" panose="02040502050505030304" pitchFamily="18" charset="0"/>
                          <a:ea typeface="MS Mincho"/>
                        </a:rPr>
                        <a:t>Full disk</a:t>
                      </a:r>
                      <a:endParaRPr kumimoji="0" lang="it-IT" sz="1600" b="1"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05930027"/>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b="1" i="0" kern="1200" baseline="0" dirty="0">
                          <a:solidFill>
                            <a:schemeClr val="dk1"/>
                          </a:solidFill>
                          <a:effectLst/>
                          <a:latin typeface="Palatino Linotype" panose="02040502050505030304" pitchFamily="18" charset="0"/>
                          <a:ea typeface="+mn-ea"/>
                          <a:cs typeface="+mn-cs"/>
                        </a:rPr>
                        <a:t>P-IN-SEVIRI-CO </a:t>
                      </a:r>
                      <a:r>
                        <a:rPr lang="it-IT" sz="1600" b="1" i="0" baseline="0" dirty="0">
                          <a:solidFill>
                            <a:schemeClr val="tx1"/>
                          </a:solidFill>
                          <a:latin typeface="Palatino Linotype" panose="02040502050505030304" pitchFamily="18" charset="0"/>
                        </a:rPr>
                        <a:t>(H15)</a:t>
                      </a:r>
                      <a:endParaRPr sz="16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100000"/>
                        </a:lnSpc>
                      </a:pPr>
                      <a:r>
                        <a:rPr lang="en-US" sz="1600" b="1" i="0" baseline="0" dirty="0">
                          <a:solidFill>
                            <a:schemeClr val="tx1"/>
                          </a:solidFill>
                          <a:latin typeface="Palatino Linotype" panose="02040502050505030304" pitchFamily="18" charset="0"/>
                        </a:rPr>
                        <a:t>Blended SEVIRI Convection area/ LEO MW Convective Precipitation</a:t>
                      </a:r>
                      <a:endParaRPr sz="16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lang="it-IT" sz="1600" b="1" i="0" baseline="0" dirty="0">
                          <a:solidFill>
                            <a:schemeClr val="tx1"/>
                          </a:solidFill>
                          <a:latin typeface="Palatino Linotype" panose="02040502050505030304" pitchFamily="18" charset="0"/>
                        </a:rPr>
                        <a:t>MSG SEVIRI </a:t>
                      </a:r>
                      <a:r>
                        <a:rPr lang="it-IT" sz="1600" b="1" i="0" baseline="0" dirty="0" err="1">
                          <a:solidFill>
                            <a:schemeClr val="tx1"/>
                          </a:solidFill>
                          <a:latin typeface="Palatino Linotype" panose="02040502050505030304" pitchFamily="18" charset="0"/>
                        </a:rPr>
                        <a:t>grid</a:t>
                      </a:r>
                      <a:endParaRPr kumimoji="0" lang="it-IT" sz="1600" b="1" i="0" u="none" strike="noStrike" cap="none"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cap="none" normalizeH="0" baseline="0" dirty="0">
                          <a:ln>
                            <a:noFill/>
                          </a:ln>
                          <a:solidFill>
                            <a:schemeClr val="tx1"/>
                          </a:solidFill>
                          <a:effectLst/>
                          <a:latin typeface="Palatino Linotype" panose="02040502050505030304" pitchFamily="18" charset="0"/>
                        </a:rPr>
                        <a:t>15 </a:t>
                      </a:r>
                      <a:r>
                        <a:rPr kumimoji="0" lang="it-IT" sz="1600" b="1" i="0" u="none" strike="noStrike" cap="none" normalizeH="0" baseline="0" dirty="0" err="1">
                          <a:ln>
                            <a:noFill/>
                          </a:ln>
                          <a:solidFill>
                            <a:schemeClr val="tx1"/>
                          </a:solidFill>
                          <a:effectLst/>
                          <a:latin typeface="Palatino Linotype" panose="02040502050505030304" pitchFamily="18" charset="0"/>
                        </a:rPr>
                        <a:t>min</a:t>
                      </a:r>
                      <a:r>
                        <a:rPr kumimoji="0" lang="it-IT" sz="1600" b="1" i="0" u="none" strike="noStrike" cap="none" normalizeH="0" baseline="0" dirty="0">
                          <a:ln>
                            <a:noFill/>
                          </a:ln>
                          <a:solidFill>
                            <a:schemeClr val="tx1"/>
                          </a:solidFill>
                          <a:effectLst/>
                          <a:latin typeface="Palatino Linotype" panose="02040502050505030304" pitchFamily="18" charset="0"/>
                        </a:rPr>
                        <a:t> </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defRPr/>
                      </a:pPr>
                      <a:r>
                        <a:rPr kumimoji="0" lang="it-IT" sz="1600" b="1" i="0" u="none" strike="noStrike" kern="1200" cap="none" normalizeH="0" baseline="0" dirty="0" err="1">
                          <a:ln>
                            <a:noFill/>
                          </a:ln>
                          <a:solidFill>
                            <a:schemeClr val="tx1"/>
                          </a:solidFill>
                          <a:effectLst/>
                          <a:latin typeface="Palatino Linotype" panose="02040502050505030304" pitchFamily="18" charset="0"/>
                          <a:ea typeface="+mn-ea"/>
                          <a:cs typeface="+mn-cs"/>
                        </a:rPr>
                        <a:t>Pre-operational</a:t>
                      </a:r>
                      <a:endParaRPr kumimoji="0" lang="it-IT" sz="1600" b="1" i="0" u="none" strike="noStrike" kern="1200" cap="none" normalizeH="0" baseline="0" dirty="0">
                        <a:ln>
                          <a:noFill/>
                        </a:ln>
                        <a:solidFill>
                          <a:schemeClr val="tx1"/>
                        </a:solidFill>
                        <a:effectLst/>
                        <a:latin typeface="Palatino Linotype" panose="02040502050505030304" pitchFamily="18" charset="0"/>
                        <a:ea typeface="+mn-ea"/>
                        <a:cs typeface="+mn-cs"/>
                      </a:endParaRPr>
                    </a:p>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it-IT" sz="1600" b="1" i="0" u="none" strike="noStrike" cap="none"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lang="en-US" sz="1600" b="1" i="0" baseline="0" dirty="0">
                          <a:solidFill>
                            <a:schemeClr val="tx1"/>
                          </a:solidFill>
                          <a:latin typeface="Palatino Linotype" panose="02040502050505030304" pitchFamily="18" charset="0"/>
                        </a:rPr>
                        <a:t>H-SAF</a:t>
                      </a:r>
                      <a:endParaRPr kumimoji="0" lang="it-IT" sz="1600" b="1" i="0" u="none" strike="noStrike" cap="none"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80069618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b="1" i="0" kern="1200" baseline="0" dirty="0">
                          <a:solidFill>
                            <a:schemeClr val="dk1"/>
                          </a:solidFill>
                          <a:effectLst/>
                          <a:latin typeface="Palatino Linotype" panose="02040502050505030304" pitchFamily="18" charset="0"/>
                          <a:ea typeface="+mn-ea"/>
                          <a:cs typeface="+mn-cs"/>
                        </a:rPr>
                        <a:t>P-IN-SEVIRI-CO </a:t>
                      </a:r>
                      <a:r>
                        <a:rPr lang="it-IT" sz="1600" b="1" i="0" baseline="0" dirty="0">
                          <a:solidFill>
                            <a:schemeClr val="tx1"/>
                          </a:solidFill>
                          <a:latin typeface="Palatino Linotype" panose="02040502050505030304" pitchFamily="18" charset="0"/>
                        </a:rPr>
                        <a:t>(H15B)</a:t>
                      </a:r>
                      <a:endParaRPr sz="16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baseline="0" dirty="0">
                          <a:solidFill>
                            <a:schemeClr val="tx1"/>
                          </a:solidFill>
                          <a:latin typeface="Palatino Linotype" panose="02040502050505030304" pitchFamily="18" charset="0"/>
                        </a:rPr>
                        <a:t>Blended SEVIRI Convection area/ LEO MW Convective Precipitation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lang="it-IT" sz="1600" b="1" i="0" baseline="0" dirty="0">
                          <a:solidFill>
                            <a:schemeClr val="tx1"/>
                          </a:solidFill>
                          <a:latin typeface="Palatino Linotype" panose="02040502050505030304" pitchFamily="18" charset="0"/>
                        </a:rPr>
                        <a:t>MSG SEVIRI </a:t>
                      </a:r>
                      <a:r>
                        <a:rPr lang="it-IT" sz="1600" b="1" i="0" baseline="0" dirty="0" err="1">
                          <a:solidFill>
                            <a:schemeClr val="tx1"/>
                          </a:solidFill>
                          <a:latin typeface="Palatino Linotype" panose="02040502050505030304" pitchFamily="18" charset="0"/>
                        </a:rPr>
                        <a:t>grid</a:t>
                      </a:r>
                      <a:endParaRPr kumimoji="0" lang="it-IT" sz="1600" b="1" i="0" u="none" strike="noStrike" cap="none"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cap="none" normalizeH="0" baseline="0" dirty="0">
                          <a:ln>
                            <a:noFill/>
                          </a:ln>
                          <a:solidFill>
                            <a:schemeClr val="tx1"/>
                          </a:solidFill>
                          <a:effectLst/>
                          <a:latin typeface="Palatino Linotype" panose="02040502050505030304" pitchFamily="18" charset="0"/>
                        </a:rPr>
                        <a:t>15 </a:t>
                      </a:r>
                      <a:r>
                        <a:rPr kumimoji="0" lang="it-IT" sz="1600" b="1" i="0" u="none" strike="noStrike" cap="none" normalizeH="0" baseline="0" dirty="0" err="1">
                          <a:ln>
                            <a:noFill/>
                          </a:ln>
                          <a:solidFill>
                            <a:schemeClr val="tx1"/>
                          </a:solidFill>
                          <a:effectLst/>
                          <a:latin typeface="Palatino Linotype" panose="02040502050505030304" pitchFamily="18" charset="0"/>
                        </a:rPr>
                        <a:t>min</a:t>
                      </a:r>
                      <a:endParaRPr kumimoji="0" lang="it-IT" sz="1600" b="1" i="0" u="none" strike="noStrike" cap="none"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defRPr/>
                      </a:pPr>
                      <a:r>
                        <a:rPr kumimoji="0" lang="it-IT" sz="1600" b="1" i="0" u="none" strike="noStrike" kern="1200" cap="none" normalizeH="0" baseline="0" dirty="0" err="1">
                          <a:ln>
                            <a:noFill/>
                          </a:ln>
                          <a:solidFill>
                            <a:schemeClr val="tx1"/>
                          </a:solidFill>
                          <a:effectLst/>
                          <a:latin typeface="Palatino Linotype" panose="02040502050505030304" pitchFamily="18" charset="0"/>
                          <a:ea typeface="+mn-ea"/>
                          <a:cs typeface="+mn-cs"/>
                        </a:rPr>
                        <a:t>Pre-operational</a:t>
                      </a:r>
                      <a:endParaRPr kumimoji="0" lang="it-IT" sz="1600" b="1"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lang="en-US" sz="1600" b="1" i="0" baseline="0" dirty="0">
                          <a:solidFill>
                            <a:schemeClr val="tx1"/>
                          </a:solidFill>
                          <a:latin typeface="Palatino Linotype" panose="02040502050505030304" pitchFamily="18" charset="0"/>
                          <a:ea typeface="MS Mincho"/>
                        </a:rPr>
                        <a:t>Full disk</a:t>
                      </a:r>
                      <a:endParaRPr kumimoji="0" lang="it-IT" sz="1600" b="1"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74843840"/>
                  </a:ext>
                </a:extLst>
              </a:tr>
            </a:tbl>
          </a:graphicData>
        </a:graphic>
      </p:graphicFrame>
      <p:sp>
        <p:nvSpPr>
          <p:cNvPr id="7" name="Titolo 1">
            <a:extLst>
              <a:ext uri="{FF2B5EF4-FFF2-40B4-BE49-F238E27FC236}">
                <a16:creationId xmlns:a16="http://schemas.microsoft.com/office/drawing/2014/main" id="{5FFCD462-E44E-43FA-BE68-541A3AF96F85}"/>
              </a:ext>
            </a:extLst>
          </p:cNvPr>
          <p:cNvSpPr txBox="1">
            <a:spLocks/>
          </p:cNvSpPr>
          <p:nvPr/>
        </p:nvSpPr>
        <p:spPr>
          <a:xfrm>
            <a:off x="0" y="620688"/>
            <a:ext cx="9144000" cy="6340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a:latin typeface="Palatino Linotype" panose="02040502050505030304" pitchFamily="18" charset="0"/>
              </a:rPr>
              <a:t>Level 2 products: instantaneous precipitation</a:t>
            </a:r>
            <a:endParaRPr lang="it-IT" sz="2400" b="1" dirty="0">
              <a:latin typeface="Palatino Linotype" panose="02040502050505030304" pitchFamily="18" charset="0"/>
            </a:endParaRPr>
          </a:p>
        </p:txBody>
      </p:sp>
      <p:sp>
        <p:nvSpPr>
          <p:cNvPr id="8" name="Titolo 1">
            <a:extLst>
              <a:ext uri="{FF2B5EF4-FFF2-40B4-BE49-F238E27FC236}">
                <a16:creationId xmlns:a16="http://schemas.microsoft.com/office/drawing/2014/main" id="{F3A5E7FE-5420-4B01-8E45-F025A052C4BB}"/>
              </a:ext>
            </a:extLst>
          </p:cNvPr>
          <p:cNvSpPr txBox="1">
            <a:spLocks/>
          </p:cNvSpPr>
          <p:nvPr/>
        </p:nvSpPr>
        <p:spPr>
          <a:xfrm>
            <a:off x="0" y="1138734"/>
            <a:ext cx="9144000" cy="63408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it-IT" sz="2400" b="1" dirty="0">
                <a:latin typeface="Palatino Linotype" panose="02040502050505030304" pitchFamily="18" charset="0"/>
              </a:rPr>
              <a:t>Blended MW and IR</a:t>
            </a:r>
          </a:p>
        </p:txBody>
      </p:sp>
      <p:sp>
        <p:nvSpPr>
          <p:cNvPr id="10" name="Segnaposto data 7">
            <a:extLst>
              <a:ext uri="{FF2B5EF4-FFF2-40B4-BE49-F238E27FC236}">
                <a16:creationId xmlns:a16="http://schemas.microsoft.com/office/drawing/2014/main" id="{E15C06F7-F111-41E5-BF96-54F413670B51}"/>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4" name="Segnaposto numero diapositiva 3">
            <a:extLst>
              <a:ext uri="{FF2B5EF4-FFF2-40B4-BE49-F238E27FC236}">
                <a16:creationId xmlns:a16="http://schemas.microsoft.com/office/drawing/2014/main" id="{EE32964E-7DB2-43EC-8C3B-AA2274D4A645}"/>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7</a:t>
            </a:fld>
            <a:endParaRPr lang="it-IT"/>
          </a:p>
        </p:txBody>
      </p:sp>
    </p:spTree>
    <p:extLst>
      <p:ext uri="{BB962C8B-B14F-4D97-AF65-F5344CB8AC3E}">
        <p14:creationId xmlns:p14="http://schemas.microsoft.com/office/powerpoint/2010/main" val="2369862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0" y="116632"/>
            <a:ext cx="9144000" cy="634082"/>
          </a:xfrm>
        </p:spPr>
        <p:txBody>
          <a:bodyPr>
            <a:noAutofit/>
          </a:bodyPr>
          <a:lstStyle/>
          <a:p>
            <a:r>
              <a:rPr lang="en-US" sz="3600" b="1" dirty="0">
                <a:solidFill>
                  <a:srgbClr val="C00000"/>
                </a:solidFill>
                <a:latin typeface="Palatino Linotype" panose="02040502050505030304" pitchFamily="18" charset="0"/>
              </a:rPr>
              <a:t>Features of Precipitation Cluster Products</a:t>
            </a:r>
            <a:endParaRPr lang="it-IT" sz="3600" b="1" dirty="0">
              <a:solidFill>
                <a:srgbClr val="C00000"/>
              </a:solidFill>
              <a:latin typeface="Palatino Linotype" panose="02040502050505030304" pitchFamily="18" charset="0"/>
            </a:endParaRPr>
          </a:p>
        </p:txBody>
      </p:sp>
      <p:graphicFrame>
        <p:nvGraphicFramePr>
          <p:cNvPr id="6" name="Segnaposto contenuto 5"/>
          <p:cNvGraphicFramePr>
            <a:graphicFrameLocks noGrp="1"/>
          </p:cNvGraphicFramePr>
          <p:nvPr>
            <p:ph idx="1"/>
            <p:extLst>
              <p:ext uri="{D42A27DB-BD31-4B8C-83A1-F6EECF244321}">
                <p14:modId xmlns:p14="http://schemas.microsoft.com/office/powerpoint/2010/main" val="1643275205"/>
              </p:ext>
            </p:extLst>
          </p:nvPr>
        </p:nvGraphicFramePr>
        <p:xfrm>
          <a:off x="179512" y="1846504"/>
          <a:ext cx="8784975" cy="1150448"/>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224136">
                  <a:extLst>
                    <a:ext uri="{9D8B030D-6E8A-4147-A177-3AD203B41FA5}">
                      <a16:colId xmlns:a16="http://schemas.microsoft.com/office/drawing/2014/main" val="2689400816"/>
                    </a:ext>
                  </a:extLst>
                </a:gridCol>
                <a:gridCol w="1296144">
                  <a:extLst>
                    <a:ext uri="{9D8B030D-6E8A-4147-A177-3AD203B41FA5}">
                      <a16:colId xmlns:a16="http://schemas.microsoft.com/office/drawing/2014/main" val="1203855411"/>
                    </a:ext>
                  </a:extLst>
                </a:gridCol>
                <a:gridCol w="792087">
                  <a:extLst>
                    <a:ext uri="{9D8B030D-6E8A-4147-A177-3AD203B41FA5}">
                      <a16:colId xmlns:a16="http://schemas.microsoft.com/office/drawing/2014/main" val="491815453"/>
                    </a:ext>
                  </a:extLst>
                </a:gridCol>
              </a:tblGrid>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t-IT" sz="1600" b="1" i="0" u="none" strike="noStrike" kern="1200" cap="small" normalizeH="0" baseline="0" dirty="0">
                          <a:ln>
                            <a:noFill/>
                          </a:ln>
                          <a:solidFill>
                            <a:schemeClr val="tx1"/>
                          </a:solidFill>
                          <a:effectLst/>
                          <a:latin typeface="Palatino Linotype" panose="02040502050505030304" pitchFamily="18" charset="0"/>
                          <a:ea typeface="+mn-ea"/>
                          <a:cs typeface="+mn-cs"/>
                        </a:rPr>
                        <a:t>Product 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kern="1200" cap="small" normalizeH="0" baseline="0" dirty="0">
                          <a:ln>
                            <a:noFill/>
                          </a:ln>
                          <a:solidFill>
                            <a:schemeClr val="tx1"/>
                          </a:solidFill>
                          <a:effectLst/>
                          <a:latin typeface="Palatino Linotype" panose="02040502050505030304" pitchFamily="18" charset="0"/>
                          <a:ea typeface="+mn-ea"/>
                          <a:cs typeface="+mn-cs"/>
                        </a:rPr>
                        <a:t>Product </a:t>
                      </a:r>
                      <a:r>
                        <a:rPr kumimoji="0" lang="it-IT" sz="1600" b="1" i="0" u="none" strike="noStrike" kern="1200" cap="small" normalizeH="0" baseline="0" dirty="0" err="1">
                          <a:ln>
                            <a:noFill/>
                          </a:ln>
                          <a:solidFill>
                            <a:schemeClr val="tx1"/>
                          </a:solidFill>
                          <a:effectLst/>
                          <a:latin typeface="Palatino Linotype" panose="02040502050505030304" pitchFamily="18" charset="0"/>
                          <a:ea typeface="+mn-ea"/>
                          <a:cs typeface="+mn-cs"/>
                        </a:rPr>
                        <a:t>Description</a:t>
                      </a:r>
                      <a:endParaRPr kumimoji="0" lang="it-IT" sz="1600" b="1" i="0" u="none" strike="noStrike" kern="1200" cap="small" normalizeH="0" baseline="0" dirty="0">
                        <a:ln>
                          <a:noFill/>
                        </a:ln>
                        <a:solidFill>
                          <a:schemeClr val="tx1"/>
                        </a:solidFill>
                        <a:effectLst/>
                        <a:latin typeface="Palatino Linotype" panose="02040502050505030304" pitchFamily="18" charset="0"/>
                        <a:ea typeface="+mn-ea"/>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lvl1pPr marL="0" algn="l" defTabSz="685743" rtl="0" eaLnBrk="1" latinLnBrk="0" hangingPunct="1">
                        <a:defRPr sz="1400" kern="1200">
                          <a:solidFill>
                            <a:schemeClr val="tx1"/>
                          </a:solidFill>
                          <a:latin typeface="Calibri"/>
                        </a:defRPr>
                      </a:lvl1pPr>
                      <a:lvl2pPr marL="342872" algn="l" defTabSz="685743" rtl="0" eaLnBrk="1" latinLnBrk="0" hangingPunct="1">
                        <a:defRPr sz="1400" kern="1200">
                          <a:solidFill>
                            <a:schemeClr val="tx1"/>
                          </a:solidFill>
                          <a:latin typeface="Calibri"/>
                        </a:defRPr>
                      </a:lvl2pPr>
                      <a:lvl3pPr marL="685743" algn="l" defTabSz="685743" rtl="0" eaLnBrk="1" latinLnBrk="0" hangingPunct="1">
                        <a:defRPr sz="1400" kern="1200">
                          <a:solidFill>
                            <a:schemeClr val="tx1"/>
                          </a:solidFill>
                          <a:latin typeface="Calibri"/>
                        </a:defRPr>
                      </a:lvl3pPr>
                      <a:lvl4pPr marL="1028613" algn="l" defTabSz="685743" rtl="0" eaLnBrk="1" latinLnBrk="0" hangingPunct="1">
                        <a:defRPr sz="1400" kern="1200">
                          <a:solidFill>
                            <a:schemeClr val="tx1"/>
                          </a:solidFill>
                          <a:latin typeface="Calibri"/>
                        </a:defRPr>
                      </a:lvl4pPr>
                      <a:lvl5pPr marL="1371485" algn="l" defTabSz="685743" rtl="0" eaLnBrk="1" latinLnBrk="0" hangingPunct="1">
                        <a:defRPr sz="1400" kern="1200">
                          <a:solidFill>
                            <a:schemeClr val="tx1"/>
                          </a:solidFill>
                          <a:latin typeface="Calibri"/>
                        </a:defRPr>
                      </a:lvl5pPr>
                      <a:lvl6pPr marL="1714356" algn="l" defTabSz="685743" rtl="0" eaLnBrk="1" latinLnBrk="0" hangingPunct="1">
                        <a:defRPr sz="1400" kern="1200">
                          <a:solidFill>
                            <a:schemeClr val="tx1"/>
                          </a:solidFill>
                          <a:latin typeface="Calibri"/>
                        </a:defRPr>
                      </a:lvl6pPr>
                      <a:lvl7pPr marL="2057228" algn="l" defTabSz="685743" rtl="0" eaLnBrk="1" latinLnBrk="0" hangingPunct="1">
                        <a:defRPr sz="1400" kern="1200">
                          <a:solidFill>
                            <a:schemeClr val="tx1"/>
                          </a:solidFill>
                          <a:latin typeface="Calibri"/>
                        </a:defRPr>
                      </a:lvl7pPr>
                      <a:lvl8pPr marL="2400098" algn="l" defTabSz="685743" rtl="0" eaLnBrk="1" latinLnBrk="0" hangingPunct="1">
                        <a:defRPr sz="1400" kern="1200">
                          <a:solidFill>
                            <a:schemeClr val="tx1"/>
                          </a:solidFill>
                          <a:latin typeface="Calibri"/>
                        </a:defRPr>
                      </a:lvl8pPr>
                      <a:lvl9pPr marL="2742970" algn="l" defTabSz="685743" rtl="0" eaLnBrk="1" latinLnBrk="0" hangingPunct="1">
                        <a:defRPr sz="1400" kern="1200">
                          <a:solidFill>
                            <a:schemeClr val="tx1"/>
                          </a:solidFill>
                          <a:latin typeface="Calibri"/>
                        </a:defRPr>
                      </a:lvl9p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cap="small" normalizeH="0" baseline="0" dirty="0" err="1">
                          <a:ln>
                            <a:noFill/>
                          </a:ln>
                          <a:solidFill>
                            <a:schemeClr val="tx1"/>
                          </a:solidFill>
                          <a:effectLst/>
                          <a:latin typeface="Palatino Linotype" panose="02040502050505030304" pitchFamily="18" charset="0"/>
                        </a:rPr>
                        <a:t>Grid</a:t>
                      </a:r>
                      <a:endParaRPr kumimoji="0" lang="it-IT" sz="1600" b="1" i="0" u="none" strike="noStrike" cap="small"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cap="small" normalizeH="0" baseline="0" dirty="0" err="1">
                          <a:ln>
                            <a:noFill/>
                          </a:ln>
                          <a:solidFill>
                            <a:schemeClr val="tx1"/>
                          </a:solidFill>
                          <a:effectLst/>
                          <a:latin typeface="Palatino Linotype" panose="02040502050505030304" pitchFamily="18" charset="0"/>
                        </a:rPr>
                        <a:t>Timeliness</a:t>
                      </a:r>
                      <a:endParaRPr kumimoji="0" lang="it-IT" sz="1600" b="1" i="0" u="none" strike="noStrike" cap="small"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cap="small" normalizeH="0" baseline="0" dirty="0">
                          <a:ln>
                            <a:noFill/>
                          </a:ln>
                          <a:solidFill>
                            <a:schemeClr val="tx1"/>
                          </a:solidFill>
                          <a:effectLst/>
                          <a:latin typeface="Palatino Linotype" panose="02040502050505030304" pitchFamily="18" charset="0"/>
                        </a:rPr>
                        <a:t>Status</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cap="small" normalizeH="0" baseline="0" dirty="0">
                          <a:ln>
                            <a:noFill/>
                          </a:ln>
                          <a:solidFill>
                            <a:schemeClr val="tx1"/>
                          </a:solidFill>
                          <a:effectLst/>
                          <a:latin typeface="Palatino Linotype" panose="02040502050505030304" pitchFamily="18" charset="0"/>
                        </a:rPr>
                        <a:t>Area</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i="0" kern="1200" baseline="0" dirty="0">
                          <a:solidFill>
                            <a:schemeClr val="dk1"/>
                          </a:solidFill>
                          <a:effectLst/>
                          <a:latin typeface="Palatino Linotype" panose="02040502050505030304" pitchFamily="18" charset="0"/>
                          <a:ea typeface="+mn-ea"/>
                          <a:cs typeface="+mn-cs"/>
                        </a:rPr>
                        <a:t>P-AC-SEVIRI </a:t>
                      </a:r>
                      <a:r>
                        <a:rPr lang="it-IT" sz="1600" b="1" i="0" baseline="0" dirty="0">
                          <a:solidFill>
                            <a:schemeClr val="tx1"/>
                          </a:solidFill>
                          <a:latin typeface="Palatino Linotype" panose="02040502050505030304" pitchFamily="18" charset="0"/>
                        </a:rPr>
                        <a:t>(H05B)</a:t>
                      </a:r>
                      <a:endParaRPr sz="16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pPr>
                      <a:r>
                        <a:rPr lang="en-US" sz="1600" b="1" i="0" baseline="0" dirty="0">
                          <a:solidFill>
                            <a:schemeClr val="tx1"/>
                          </a:solidFill>
                          <a:latin typeface="Palatino Linotype" panose="02040502050505030304" pitchFamily="18" charset="0"/>
                        </a:rPr>
                        <a:t>Accumulated precipitation at ground by blended MW and IR</a:t>
                      </a:r>
                      <a:endParaRPr sz="1600" b="1" i="0" baseline="0" dirty="0">
                        <a:solidFill>
                          <a:schemeClr val="tx1"/>
                        </a:solidFill>
                        <a:latin typeface="Palatino Linotype" panose="0204050205050503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pPr>
                      <a:r>
                        <a:rPr lang="it-IT" sz="1600" b="1" i="0" baseline="0" dirty="0">
                          <a:solidFill>
                            <a:schemeClr val="tx1"/>
                          </a:solidFill>
                          <a:latin typeface="Palatino Linotype" panose="02040502050505030304" pitchFamily="18" charset="0"/>
                        </a:rPr>
                        <a:t>MSG SEVIRI </a:t>
                      </a:r>
                      <a:r>
                        <a:rPr lang="it-IT" sz="1600" b="1" i="0" baseline="0" dirty="0" err="1">
                          <a:solidFill>
                            <a:schemeClr val="tx1"/>
                          </a:solidFill>
                          <a:latin typeface="Palatino Linotype" panose="02040502050505030304" pitchFamily="18" charset="0"/>
                        </a:rPr>
                        <a:t>grid</a:t>
                      </a:r>
                      <a:endParaRPr lang="it-IT" sz="1600" b="1" i="0" baseline="0" dirty="0">
                        <a:solidFill>
                          <a:schemeClr val="tx1"/>
                        </a:solidFill>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ct val="100000"/>
                        </a:lnSpc>
                      </a:pPr>
                      <a:r>
                        <a:rPr lang="it-IT" sz="1600" b="1" i="0" baseline="0" dirty="0">
                          <a:solidFill>
                            <a:schemeClr val="tx1"/>
                          </a:solidFill>
                          <a:latin typeface="Palatino Linotype" panose="02040502050505030304" pitchFamily="18" charset="0"/>
                        </a:rPr>
                        <a:t>                    3 hours</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kern="1200" cap="none" normalizeH="0" baseline="0" dirty="0">
                          <a:ln>
                            <a:noFill/>
                          </a:ln>
                          <a:solidFill>
                            <a:schemeClr val="tx1"/>
                          </a:solidFill>
                          <a:effectLst/>
                          <a:latin typeface="Palatino Linotype" panose="02040502050505030304" pitchFamily="18" charset="0"/>
                          <a:ea typeface="+mn-ea"/>
                          <a:cs typeface="+mn-cs"/>
                        </a:rPr>
                        <a:t>                 </a:t>
                      </a:r>
                      <a:r>
                        <a:rPr kumimoji="0" lang="it-IT" sz="1600" b="1" i="0" u="none" strike="noStrike" kern="1200" cap="none" normalizeH="0" baseline="0" dirty="0" err="1">
                          <a:ln>
                            <a:noFill/>
                          </a:ln>
                          <a:solidFill>
                            <a:schemeClr val="tx1"/>
                          </a:solidFill>
                          <a:effectLst/>
                          <a:latin typeface="Palatino Linotype" panose="02040502050505030304" pitchFamily="18" charset="0"/>
                          <a:ea typeface="+mn-ea"/>
                          <a:cs typeface="+mn-cs"/>
                        </a:rPr>
                        <a:t>operational</a:t>
                      </a:r>
                      <a:endParaRPr kumimoji="0" lang="it-IT" sz="1600" b="1"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lang="en-US" sz="1600" b="1" i="0" baseline="0" dirty="0">
                          <a:solidFill>
                            <a:schemeClr val="tx1"/>
                          </a:solidFill>
                          <a:latin typeface="Palatino Linotype" panose="02040502050505030304" pitchFamily="18" charset="0"/>
                        </a:rPr>
                        <a:t>Full disk</a:t>
                      </a:r>
                      <a:endParaRPr kumimoji="0" lang="it-IT" sz="1600" b="1"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78217311"/>
                  </a:ext>
                </a:extLst>
              </a:tr>
            </a:tbl>
          </a:graphicData>
        </a:graphic>
      </p:graphicFrame>
      <p:sp>
        <p:nvSpPr>
          <p:cNvPr id="7" name="Titolo 1">
            <a:extLst>
              <a:ext uri="{FF2B5EF4-FFF2-40B4-BE49-F238E27FC236}">
                <a16:creationId xmlns:a16="http://schemas.microsoft.com/office/drawing/2014/main" id="{342DFED5-3BD7-4675-9B7D-FF7B94E167D7}"/>
              </a:ext>
            </a:extLst>
          </p:cNvPr>
          <p:cNvSpPr txBox="1">
            <a:spLocks/>
          </p:cNvSpPr>
          <p:nvPr/>
        </p:nvSpPr>
        <p:spPr>
          <a:xfrm>
            <a:off x="0" y="1054416"/>
            <a:ext cx="9144000" cy="3460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a:latin typeface="Palatino Linotype" panose="02040502050505030304" pitchFamily="18" charset="0"/>
              </a:rPr>
              <a:t>Level 3 products: accumulated precipitation</a:t>
            </a:r>
            <a:endParaRPr lang="it-IT" sz="2400" b="1" dirty="0">
              <a:latin typeface="Palatino Linotype" panose="02040502050505030304" pitchFamily="18" charset="0"/>
            </a:endParaRPr>
          </a:p>
        </p:txBody>
      </p:sp>
      <p:sp>
        <p:nvSpPr>
          <p:cNvPr id="8" name="Titolo 1">
            <a:extLst>
              <a:ext uri="{FF2B5EF4-FFF2-40B4-BE49-F238E27FC236}">
                <a16:creationId xmlns:a16="http://schemas.microsoft.com/office/drawing/2014/main" id="{1150C9FA-507E-44E5-A048-869C701A3834}"/>
              </a:ext>
            </a:extLst>
          </p:cNvPr>
          <p:cNvSpPr txBox="1">
            <a:spLocks/>
          </p:cNvSpPr>
          <p:nvPr/>
        </p:nvSpPr>
        <p:spPr>
          <a:xfrm>
            <a:off x="0" y="1428446"/>
            <a:ext cx="9144000" cy="3460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it-IT" sz="2400" b="1" dirty="0">
                <a:latin typeface="Palatino Linotype" panose="02040502050505030304" pitchFamily="18" charset="0"/>
              </a:rPr>
              <a:t>Blended MW and IR</a:t>
            </a:r>
          </a:p>
        </p:txBody>
      </p:sp>
      <p:graphicFrame>
        <p:nvGraphicFramePr>
          <p:cNvPr id="9" name="Segnaposto contenuto 5">
            <a:extLst>
              <a:ext uri="{FF2B5EF4-FFF2-40B4-BE49-F238E27FC236}">
                <a16:creationId xmlns:a16="http://schemas.microsoft.com/office/drawing/2014/main" id="{83DE8FD6-5EE3-468C-A059-A185BB038180}"/>
              </a:ext>
            </a:extLst>
          </p:cNvPr>
          <p:cNvGraphicFramePr>
            <a:graphicFrameLocks/>
          </p:cNvGraphicFramePr>
          <p:nvPr>
            <p:extLst>
              <p:ext uri="{D42A27DB-BD31-4B8C-83A1-F6EECF244321}">
                <p14:modId xmlns:p14="http://schemas.microsoft.com/office/powerpoint/2010/main" val="3583944932"/>
              </p:ext>
            </p:extLst>
          </p:nvPr>
        </p:nvGraphicFramePr>
        <p:xfrm>
          <a:off x="179512" y="4482984"/>
          <a:ext cx="8784975" cy="1394288"/>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273630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224136">
                  <a:extLst>
                    <a:ext uri="{9D8B030D-6E8A-4147-A177-3AD203B41FA5}">
                      <a16:colId xmlns:a16="http://schemas.microsoft.com/office/drawing/2014/main" val="2689400816"/>
                    </a:ext>
                  </a:extLst>
                </a:gridCol>
                <a:gridCol w="1296144">
                  <a:extLst>
                    <a:ext uri="{9D8B030D-6E8A-4147-A177-3AD203B41FA5}">
                      <a16:colId xmlns:a16="http://schemas.microsoft.com/office/drawing/2014/main" val="1203855411"/>
                    </a:ext>
                  </a:extLst>
                </a:gridCol>
                <a:gridCol w="792087">
                  <a:extLst>
                    <a:ext uri="{9D8B030D-6E8A-4147-A177-3AD203B41FA5}">
                      <a16:colId xmlns:a16="http://schemas.microsoft.com/office/drawing/2014/main" val="491815453"/>
                    </a:ext>
                  </a:extLst>
                </a:gridCol>
              </a:tblGrid>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it-IT" sz="1600" b="1" i="0" u="none" strike="noStrike" kern="1200" cap="small" normalizeH="0" baseline="0" dirty="0">
                          <a:ln>
                            <a:noFill/>
                          </a:ln>
                          <a:solidFill>
                            <a:schemeClr val="tx1"/>
                          </a:solidFill>
                          <a:effectLst/>
                          <a:latin typeface="Palatino Linotype" panose="02040502050505030304" pitchFamily="18" charset="0"/>
                          <a:ea typeface="+mn-ea"/>
                          <a:cs typeface="+mn-cs"/>
                        </a:rPr>
                        <a:t>Product 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kern="1200" cap="small" normalizeH="0" baseline="0" dirty="0">
                          <a:ln>
                            <a:noFill/>
                          </a:ln>
                          <a:solidFill>
                            <a:schemeClr val="tx1"/>
                          </a:solidFill>
                          <a:effectLst/>
                          <a:latin typeface="Palatino Linotype" panose="02040502050505030304" pitchFamily="18" charset="0"/>
                          <a:ea typeface="+mn-ea"/>
                          <a:cs typeface="+mn-cs"/>
                        </a:rPr>
                        <a:t>Product </a:t>
                      </a:r>
                      <a:r>
                        <a:rPr kumimoji="0" lang="it-IT" sz="1600" b="1" i="0" u="none" strike="noStrike" kern="1200" cap="small" normalizeH="0" baseline="0" dirty="0" err="1">
                          <a:ln>
                            <a:noFill/>
                          </a:ln>
                          <a:solidFill>
                            <a:schemeClr val="tx1"/>
                          </a:solidFill>
                          <a:effectLst/>
                          <a:latin typeface="Palatino Linotype" panose="02040502050505030304" pitchFamily="18" charset="0"/>
                          <a:ea typeface="+mn-ea"/>
                          <a:cs typeface="+mn-cs"/>
                        </a:rPr>
                        <a:t>Description</a:t>
                      </a:r>
                      <a:endParaRPr kumimoji="0" lang="it-IT" sz="1600" b="1" i="0" u="none" strike="noStrike" kern="1200" cap="small" normalizeH="0" baseline="0" dirty="0">
                        <a:ln>
                          <a:noFill/>
                        </a:ln>
                        <a:solidFill>
                          <a:schemeClr val="tx1"/>
                        </a:solidFill>
                        <a:effectLst/>
                        <a:latin typeface="Palatino Linotype" panose="02040502050505030304" pitchFamily="18" charset="0"/>
                        <a:ea typeface="+mn-ea"/>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lvl1pPr marL="0" algn="l" defTabSz="685743" rtl="0" eaLnBrk="1" latinLnBrk="0" hangingPunct="1">
                        <a:defRPr sz="1400" kern="1200">
                          <a:solidFill>
                            <a:schemeClr val="tx1"/>
                          </a:solidFill>
                          <a:latin typeface="Calibri"/>
                        </a:defRPr>
                      </a:lvl1pPr>
                      <a:lvl2pPr marL="342872" algn="l" defTabSz="685743" rtl="0" eaLnBrk="1" latinLnBrk="0" hangingPunct="1">
                        <a:defRPr sz="1400" kern="1200">
                          <a:solidFill>
                            <a:schemeClr val="tx1"/>
                          </a:solidFill>
                          <a:latin typeface="Calibri"/>
                        </a:defRPr>
                      </a:lvl2pPr>
                      <a:lvl3pPr marL="685743" algn="l" defTabSz="685743" rtl="0" eaLnBrk="1" latinLnBrk="0" hangingPunct="1">
                        <a:defRPr sz="1400" kern="1200">
                          <a:solidFill>
                            <a:schemeClr val="tx1"/>
                          </a:solidFill>
                          <a:latin typeface="Calibri"/>
                        </a:defRPr>
                      </a:lvl3pPr>
                      <a:lvl4pPr marL="1028613" algn="l" defTabSz="685743" rtl="0" eaLnBrk="1" latinLnBrk="0" hangingPunct="1">
                        <a:defRPr sz="1400" kern="1200">
                          <a:solidFill>
                            <a:schemeClr val="tx1"/>
                          </a:solidFill>
                          <a:latin typeface="Calibri"/>
                        </a:defRPr>
                      </a:lvl4pPr>
                      <a:lvl5pPr marL="1371485" algn="l" defTabSz="685743" rtl="0" eaLnBrk="1" latinLnBrk="0" hangingPunct="1">
                        <a:defRPr sz="1400" kern="1200">
                          <a:solidFill>
                            <a:schemeClr val="tx1"/>
                          </a:solidFill>
                          <a:latin typeface="Calibri"/>
                        </a:defRPr>
                      </a:lvl5pPr>
                      <a:lvl6pPr marL="1714356" algn="l" defTabSz="685743" rtl="0" eaLnBrk="1" latinLnBrk="0" hangingPunct="1">
                        <a:defRPr sz="1400" kern="1200">
                          <a:solidFill>
                            <a:schemeClr val="tx1"/>
                          </a:solidFill>
                          <a:latin typeface="Calibri"/>
                        </a:defRPr>
                      </a:lvl6pPr>
                      <a:lvl7pPr marL="2057228" algn="l" defTabSz="685743" rtl="0" eaLnBrk="1" latinLnBrk="0" hangingPunct="1">
                        <a:defRPr sz="1400" kern="1200">
                          <a:solidFill>
                            <a:schemeClr val="tx1"/>
                          </a:solidFill>
                          <a:latin typeface="Calibri"/>
                        </a:defRPr>
                      </a:lvl7pPr>
                      <a:lvl8pPr marL="2400098" algn="l" defTabSz="685743" rtl="0" eaLnBrk="1" latinLnBrk="0" hangingPunct="1">
                        <a:defRPr sz="1400" kern="1200">
                          <a:solidFill>
                            <a:schemeClr val="tx1"/>
                          </a:solidFill>
                          <a:latin typeface="Calibri"/>
                        </a:defRPr>
                      </a:lvl8pPr>
                      <a:lvl9pPr marL="2742970" algn="l" defTabSz="685743" rtl="0" eaLnBrk="1" latinLnBrk="0" hangingPunct="1">
                        <a:defRPr sz="1400" kern="1200">
                          <a:solidFill>
                            <a:schemeClr val="tx1"/>
                          </a:solidFill>
                          <a:latin typeface="Calibri"/>
                        </a:defRPr>
                      </a:lvl9p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cap="small" normalizeH="0" baseline="0" dirty="0" err="1">
                          <a:ln>
                            <a:noFill/>
                          </a:ln>
                          <a:solidFill>
                            <a:schemeClr val="tx1"/>
                          </a:solidFill>
                          <a:effectLst/>
                          <a:latin typeface="Palatino Linotype" panose="02040502050505030304" pitchFamily="18" charset="0"/>
                        </a:rPr>
                        <a:t>Grid</a:t>
                      </a:r>
                      <a:endParaRPr kumimoji="0" lang="it-IT" sz="1600" b="1" i="0" u="none" strike="noStrike" cap="small"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cap="small" normalizeH="0" baseline="0" dirty="0" err="1">
                          <a:ln>
                            <a:noFill/>
                          </a:ln>
                          <a:solidFill>
                            <a:schemeClr val="tx1"/>
                          </a:solidFill>
                          <a:effectLst/>
                          <a:latin typeface="Palatino Linotype" panose="02040502050505030304" pitchFamily="18" charset="0"/>
                        </a:rPr>
                        <a:t>Timeliness</a:t>
                      </a:r>
                      <a:endParaRPr kumimoji="0" lang="it-IT" sz="1600" b="1" i="0" u="none" strike="noStrike" cap="small" normalizeH="0" baseline="0" dirty="0">
                        <a:ln>
                          <a:noFill/>
                        </a:ln>
                        <a:solidFill>
                          <a:schemeClr val="tx1"/>
                        </a:solidFill>
                        <a:effectLst/>
                        <a:latin typeface="Palatino Linotype" panose="02040502050505030304" pitchFamily="18" charset="0"/>
                      </a:endParaRP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cap="small" normalizeH="0" baseline="0" dirty="0">
                          <a:ln>
                            <a:noFill/>
                          </a:ln>
                          <a:solidFill>
                            <a:schemeClr val="tx1"/>
                          </a:solidFill>
                          <a:effectLst/>
                          <a:latin typeface="Palatino Linotype" panose="02040502050505030304" pitchFamily="18" charset="0"/>
                        </a:rPr>
                        <a:t>Status</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it-IT" sz="1600" b="1" i="0" u="none" strike="noStrike" cap="small" normalizeH="0" baseline="0" dirty="0">
                          <a:ln>
                            <a:noFill/>
                          </a:ln>
                          <a:solidFill>
                            <a:schemeClr val="tx1"/>
                          </a:solidFill>
                          <a:effectLst/>
                          <a:latin typeface="Palatino Linotype" panose="02040502050505030304" pitchFamily="18" charset="0"/>
                        </a:rPr>
                        <a:t>Area</a:t>
                      </a:r>
                    </a:p>
                  </a:txBody>
                  <a:tcPr marL="83648" marR="83648" marT="41824" marB="418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i="0" kern="1200" baseline="0" dirty="0">
                          <a:solidFill>
                            <a:schemeClr val="dk1"/>
                          </a:solidFill>
                          <a:effectLst/>
                          <a:latin typeface="Palatino Linotype" panose="02040502050505030304" pitchFamily="18" charset="0"/>
                          <a:ea typeface="+mn-ea"/>
                          <a:cs typeface="+mn-cs"/>
                        </a:rPr>
                        <a:t>P-DM-PMW </a:t>
                      </a:r>
                      <a:r>
                        <a:rPr lang="it-IT" sz="1600" b="1" i="0" kern="1200" baseline="0" dirty="0">
                          <a:solidFill>
                            <a:schemeClr val="tx1"/>
                          </a:solidFill>
                          <a:latin typeface="Palatino Linotype" panose="02040502050505030304" pitchFamily="18" charset="0"/>
                          <a:ea typeface="MS Mincho"/>
                          <a:cs typeface="+mn-cs"/>
                        </a:rPr>
                        <a:t>(H23)</a:t>
                      </a:r>
                      <a:endParaRPr sz="1600" b="1" i="0" kern="1200" baseline="0" dirty="0">
                        <a:solidFill>
                          <a:schemeClr val="tx1"/>
                        </a:solidFill>
                        <a:latin typeface="Palatino Linotype" panose="02040502050505030304" pitchFamily="18" charset="0"/>
                        <a:ea typeface="MS Mincho"/>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algn="ctr" defTabSz="914400" rtl="0" eaLnBrk="1" latinLnBrk="0" hangingPunct="1">
                        <a:lnSpc>
                          <a:spcPct val="100000"/>
                        </a:lnSpc>
                      </a:pPr>
                      <a:r>
                        <a:rPr lang="en-US" sz="1600" b="1" i="0" kern="1200" baseline="0" dirty="0">
                          <a:solidFill>
                            <a:schemeClr val="tx1"/>
                          </a:solidFill>
                          <a:latin typeface="Palatino Linotype" panose="02040502050505030304" pitchFamily="18" charset="0"/>
                          <a:ea typeface="MS Mincho"/>
                          <a:cs typeface="+mn-cs"/>
                        </a:rPr>
                        <a:t>Gridded daily mean precipitation based on PMW instantaneous precipitation rate estimates</a:t>
                      </a:r>
                      <a:endParaRPr sz="1600" b="1" i="0" kern="1200" baseline="0" dirty="0">
                        <a:solidFill>
                          <a:schemeClr val="tx1"/>
                        </a:solidFill>
                        <a:latin typeface="Palatino Linotype" panose="02040502050505030304" pitchFamily="18" charset="0"/>
                        <a:ea typeface="MS Mincho"/>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lvl1pPr marL="0" algn="l" defTabSz="685743" rtl="0" eaLnBrk="1" latinLnBrk="0" hangingPunct="1">
                        <a:defRPr sz="1400" kern="1200">
                          <a:solidFill>
                            <a:schemeClr val="tx1"/>
                          </a:solidFill>
                          <a:latin typeface="Calibri"/>
                        </a:defRPr>
                      </a:lvl1pPr>
                      <a:lvl2pPr marL="342872" algn="l" defTabSz="685743" rtl="0" eaLnBrk="1" latinLnBrk="0" hangingPunct="1">
                        <a:defRPr sz="1400" kern="1200">
                          <a:solidFill>
                            <a:schemeClr val="tx1"/>
                          </a:solidFill>
                          <a:latin typeface="Calibri"/>
                        </a:defRPr>
                      </a:lvl2pPr>
                      <a:lvl3pPr marL="685743" algn="l" defTabSz="685743" rtl="0" eaLnBrk="1" latinLnBrk="0" hangingPunct="1">
                        <a:defRPr sz="1400" kern="1200">
                          <a:solidFill>
                            <a:schemeClr val="tx1"/>
                          </a:solidFill>
                          <a:latin typeface="Calibri"/>
                        </a:defRPr>
                      </a:lvl3pPr>
                      <a:lvl4pPr marL="1028613" algn="l" defTabSz="685743" rtl="0" eaLnBrk="1" latinLnBrk="0" hangingPunct="1">
                        <a:defRPr sz="1400" kern="1200">
                          <a:solidFill>
                            <a:schemeClr val="tx1"/>
                          </a:solidFill>
                          <a:latin typeface="Calibri"/>
                        </a:defRPr>
                      </a:lvl4pPr>
                      <a:lvl5pPr marL="1371485" algn="l" defTabSz="685743" rtl="0" eaLnBrk="1" latinLnBrk="0" hangingPunct="1">
                        <a:defRPr sz="1400" kern="1200">
                          <a:solidFill>
                            <a:schemeClr val="tx1"/>
                          </a:solidFill>
                          <a:latin typeface="Calibri"/>
                        </a:defRPr>
                      </a:lvl5pPr>
                      <a:lvl6pPr marL="1714356" algn="l" defTabSz="685743" rtl="0" eaLnBrk="1" latinLnBrk="0" hangingPunct="1">
                        <a:defRPr sz="1400" kern="1200">
                          <a:solidFill>
                            <a:schemeClr val="tx1"/>
                          </a:solidFill>
                          <a:latin typeface="Calibri"/>
                        </a:defRPr>
                      </a:lvl6pPr>
                      <a:lvl7pPr marL="2057228" algn="l" defTabSz="685743" rtl="0" eaLnBrk="1" latinLnBrk="0" hangingPunct="1">
                        <a:defRPr sz="1400" kern="1200">
                          <a:solidFill>
                            <a:schemeClr val="tx1"/>
                          </a:solidFill>
                          <a:latin typeface="Calibri"/>
                        </a:defRPr>
                      </a:lvl7pPr>
                      <a:lvl8pPr marL="2400098" algn="l" defTabSz="685743" rtl="0" eaLnBrk="1" latinLnBrk="0" hangingPunct="1">
                        <a:defRPr sz="1400" kern="1200">
                          <a:solidFill>
                            <a:schemeClr val="tx1"/>
                          </a:solidFill>
                          <a:latin typeface="Calibri"/>
                        </a:defRPr>
                      </a:lvl8pPr>
                      <a:lvl9pPr marL="2742970" algn="l" defTabSz="685743" rtl="0" eaLnBrk="1" latinLnBrk="0" hangingPunct="1">
                        <a:defRPr sz="1400" kern="1200">
                          <a:solidFill>
                            <a:schemeClr val="tx1"/>
                          </a:solidFill>
                          <a:latin typeface="Calibri"/>
                        </a:defRPr>
                      </a:lvl9p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600" b="1" i="0" u="none" strike="noStrike" kern="1200" cap="none" spc="0" normalizeH="0" baseline="0" noProof="0" dirty="0">
                          <a:ln>
                            <a:noFill/>
                          </a:ln>
                          <a:solidFill>
                            <a:schemeClr val="tx1"/>
                          </a:solidFill>
                          <a:effectLst/>
                          <a:uLnTx/>
                          <a:uFillTx/>
                          <a:latin typeface="Palatino Linotype" panose="02040502050505030304" pitchFamily="18" charset="0"/>
                          <a:ea typeface="+mn-ea"/>
                          <a:cs typeface="+mn-cs"/>
                        </a:rPr>
                        <a:t>Regular grid (resolution: 0.25°x0.25°)</a:t>
                      </a:r>
                      <a:endParaRPr kumimoji="0" lang="it-IT" sz="1600" b="1" i="0" u="none" strike="noStrike" kern="1200" cap="none" spc="0" normalizeH="0" baseline="0" noProof="0" dirty="0">
                        <a:ln>
                          <a:noFill/>
                        </a:ln>
                        <a:solidFill>
                          <a:schemeClr val="tx1"/>
                        </a:solidFill>
                        <a:effectLst/>
                        <a:uLnTx/>
                        <a:uFillTx/>
                        <a:latin typeface="Palatino Linotype" panose="02040502050505030304" pitchFamily="18" charset="0"/>
                        <a:ea typeface="+mn-ea"/>
                        <a:cs typeface="+mn-cs"/>
                      </a:endParaRPr>
                    </a:p>
                  </a:txBody>
                  <a:tcPr marL="83648" marR="83648" marT="41824" marB="418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ts val="0"/>
                        </a:spcBef>
                        <a:spcAft>
                          <a:spcPct val="0"/>
                        </a:spcAft>
                        <a:buClrTx/>
                        <a:buSzTx/>
                        <a:buFont typeface="Arial" pitchFamily="34" charset="0"/>
                        <a:buNone/>
                        <a:tabLst/>
                        <a:defRPr/>
                      </a:pPr>
                      <a:r>
                        <a:rPr kumimoji="0" lang="it-IT" sz="1600" b="1" i="0" u="none" strike="noStrike" kern="1200" cap="none" spc="0" normalizeH="0" baseline="0" noProof="0" dirty="0">
                          <a:ln>
                            <a:noFill/>
                          </a:ln>
                          <a:solidFill>
                            <a:schemeClr val="tx1"/>
                          </a:solidFill>
                          <a:effectLst/>
                          <a:uLnTx/>
                          <a:uFillTx/>
                          <a:latin typeface="Palatino Linotype" panose="02040502050505030304" pitchFamily="18" charset="0"/>
                          <a:ea typeface="+mn-ea"/>
                          <a:cs typeface="+mn-cs"/>
                        </a:rPr>
                        <a:t>24 hours</a:t>
                      </a:r>
                    </a:p>
                  </a:txBody>
                  <a:tcPr marL="83648" marR="83648" marT="41824" marB="418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defRPr/>
                      </a:pPr>
                      <a:r>
                        <a:rPr kumimoji="0" lang="it-IT" sz="1600" b="1" i="0" u="none" strike="noStrike" kern="1200" cap="none" spc="0" normalizeH="0" baseline="0" noProof="0" dirty="0" err="1">
                          <a:ln>
                            <a:noFill/>
                          </a:ln>
                          <a:solidFill>
                            <a:schemeClr val="tx1"/>
                          </a:solidFill>
                          <a:effectLst/>
                          <a:uLnTx/>
                          <a:uFillTx/>
                          <a:latin typeface="Palatino Linotype" panose="02040502050505030304" pitchFamily="18" charset="0"/>
                          <a:ea typeface="+mn-ea"/>
                          <a:cs typeface="+mn-cs"/>
                        </a:rPr>
                        <a:t>auxiliary</a:t>
                      </a:r>
                      <a:endParaRPr kumimoji="0" lang="it-IT" sz="1600" b="1" i="0" u="none" strike="noStrike" kern="1200" cap="none" spc="0" normalizeH="0" baseline="0" noProof="0" dirty="0">
                        <a:ln>
                          <a:noFill/>
                        </a:ln>
                        <a:solidFill>
                          <a:schemeClr val="tx1"/>
                        </a:solidFill>
                        <a:effectLst/>
                        <a:uLnTx/>
                        <a:uFillTx/>
                        <a:latin typeface="Palatino Linotype" panose="02040502050505030304" pitchFamily="18" charset="0"/>
                        <a:ea typeface="+mn-ea"/>
                        <a:cs typeface="+mn-cs"/>
                      </a:endParaRPr>
                    </a:p>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defRPr/>
                      </a:pPr>
                      <a:r>
                        <a:rPr kumimoji="0" lang="it-IT" sz="1600" b="1" i="0" u="none" strike="noStrike" kern="1200" cap="none" spc="0" normalizeH="0" baseline="0" noProof="0" dirty="0">
                          <a:ln>
                            <a:noFill/>
                          </a:ln>
                          <a:solidFill>
                            <a:schemeClr val="tx1"/>
                          </a:solidFill>
                          <a:effectLst/>
                          <a:uLnTx/>
                          <a:uFillTx/>
                          <a:latin typeface="Palatino Linotype" panose="02040502050505030304" pitchFamily="18" charset="0"/>
                          <a:ea typeface="+mn-ea"/>
                          <a:cs typeface="+mn-cs"/>
                        </a:rPr>
                        <a:t>(</a:t>
                      </a:r>
                      <a:r>
                        <a:rPr kumimoji="0" lang="it-IT" sz="1600" b="1" i="0" u="none" strike="noStrike" kern="1200" cap="none" spc="0" normalizeH="0" baseline="0" noProof="0" dirty="0" err="1">
                          <a:ln>
                            <a:noFill/>
                          </a:ln>
                          <a:solidFill>
                            <a:schemeClr val="tx1"/>
                          </a:solidFill>
                          <a:effectLst/>
                          <a:uLnTx/>
                          <a:uFillTx/>
                          <a:latin typeface="Palatino Linotype" panose="02040502050505030304" pitchFamily="18" charset="0"/>
                          <a:ea typeface="+mn-ea"/>
                          <a:cs typeface="+mn-cs"/>
                        </a:rPr>
                        <a:t>soon</a:t>
                      </a:r>
                      <a:r>
                        <a:rPr kumimoji="0" lang="it-IT" sz="1600" b="1" i="0" u="none" strike="noStrike" kern="1200" cap="none" spc="0" normalizeH="0" baseline="0" noProof="0" dirty="0">
                          <a:ln>
                            <a:noFill/>
                          </a:ln>
                          <a:solidFill>
                            <a:schemeClr val="tx1"/>
                          </a:solidFill>
                          <a:effectLst/>
                          <a:uLnTx/>
                          <a:uFillTx/>
                          <a:latin typeface="Palatino Linotype" panose="02040502050505030304" pitchFamily="18" charset="0"/>
                          <a:ea typeface="+mn-ea"/>
                          <a:cs typeface="+mn-cs"/>
                        </a:rPr>
                        <a:t>)</a:t>
                      </a:r>
                    </a:p>
                  </a:txBody>
                  <a:tcPr marL="83648" marR="83648" marT="41824" marB="418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0" fontAlgn="base" latinLnBrk="0" hangingPunct="0">
                        <a:lnSpc>
                          <a:spcPts val="1440"/>
                        </a:lnSpc>
                        <a:spcBef>
                          <a:spcPts val="0"/>
                        </a:spcBef>
                        <a:spcAft>
                          <a:spcPct val="0"/>
                        </a:spcAft>
                        <a:buClrTx/>
                        <a:buSzTx/>
                        <a:buFont typeface="Arial" pitchFamily="34" charset="0"/>
                        <a:buNone/>
                        <a:tabLst/>
                        <a:defRPr/>
                      </a:pPr>
                      <a:r>
                        <a:rPr lang="en-US" sz="1600" b="1" i="0" kern="1200" baseline="0" dirty="0">
                          <a:solidFill>
                            <a:schemeClr val="tx1"/>
                          </a:solidFill>
                          <a:latin typeface="Palatino Linotype" panose="02040502050505030304" pitchFamily="18" charset="0"/>
                          <a:ea typeface="MS Mincho"/>
                          <a:cs typeface="+mn-cs"/>
                        </a:rPr>
                        <a:t>Full disk</a:t>
                      </a:r>
                      <a:endParaRPr kumimoji="0" lang="it-IT" sz="1600" b="1" i="0" u="none" strike="noStrike" kern="1200" cap="none" normalizeH="0" baseline="0" dirty="0">
                        <a:ln>
                          <a:noFill/>
                        </a:ln>
                        <a:solidFill>
                          <a:schemeClr val="tx1"/>
                        </a:solidFill>
                        <a:effectLst/>
                        <a:latin typeface="Palatino Linotype" panose="02040502050505030304" pitchFamily="18" charset="0"/>
                        <a:ea typeface="+mn-ea"/>
                        <a:cs typeface="+mn-cs"/>
                      </a:endParaRPr>
                    </a:p>
                  </a:txBody>
                  <a:tcPr marL="83648" marR="83648" marT="41824" marB="418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bl>
          </a:graphicData>
        </a:graphic>
      </p:graphicFrame>
      <p:sp>
        <p:nvSpPr>
          <p:cNvPr id="10" name="Titolo 1">
            <a:extLst>
              <a:ext uri="{FF2B5EF4-FFF2-40B4-BE49-F238E27FC236}">
                <a16:creationId xmlns:a16="http://schemas.microsoft.com/office/drawing/2014/main" id="{9C5EF87D-5B04-4A23-864E-84E06F61B743}"/>
              </a:ext>
            </a:extLst>
          </p:cNvPr>
          <p:cNvSpPr txBox="1">
            <a:spLocks/>
          </p:cNvSpPr>
          <p:nvPr/>
        </p:nvSpPr>
        <p:spPr>
          <a:xfrm>
            <a:off x="0" y="3573016"/>
            <a:ext cx="9144000" cy="36004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a:latin typeface="Palatino Linotype" panose="02040502050505030304" pitchFamily="18" charset="0"/>
              </a:rPr>
              <a:t>Level 2 products: instantaneous precipitation</a:t>
            </a:r>
            <a:endParaRPr lang="it-IT" sz="2400" b="1" dirty="0">
              <a:latin typeface="Palatino Linotype" panose="02040502050505030304" pitchFamily="18" charset="0"/>
            </a:endParaRPr>
          </a:p>
        </p:txBody>
      </p:sp>
      <p:sp>
        <p:nvSpPr>
          <p:cNvPr id="11" name="Titolo 1">
            <a:extLst>
              <a:ext uri="{FF2B5EF4-FFF2-40B4-BE49-F238E27FC236}">
                <a16:creationId xmlns:a16="http://schemas.microsoft.com/office/drawing/2014/main" id="{D04AA0CE-E1E1-4BE8-9242-3206D97B59A7}"/>
              </a:ext>
            </a:extLst>
          </p:cNvPr>
          <p:cNvSpPr txBox="1">
            <a:spLocks/>
          </p:cNvSpPr>
          <p:nvPr/>
        </p:nvSpPr>
        <p:spPr>
          <a:xfrm>
            <a:off x="0" y="4005064"/>
            <a:ext cx="9144000" cy="36004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it-IT" sz="2400" b="1" dirty="0" err="1">
                <a:latin typeface="Palatino Linotype" panose="02040502050505030304" pitchFamily="18" charset="0"/>
              </a:rPr>
              <a:t>Daily</a:t>
            </a:r>
            <a:r>
              <a:rPr lang="it-IT" sz="2400" b="1" dirty="0">
                <a:latin typeface="Palatino Linotype" panose="02040502050505030304" pitchFamily="18" charset="0"/>
              </a:rPr>
              <a:t> </a:t>
            </a:r>
            <a:r>
              <a:rPr lang="it-IT" sz="2400" b="1" dirty="0" err="1">
                <a:latin typeface="Palatino Linotype" panose="02040502050505030304" pitchFamily="18" charset="0"/>
              </a:rPr>
              <a:t>mean</a:t>
            </a:r>
            <a:r>
              <a:rPr lang="it-IT" sz="2400" b="1" dirty="0">
                <a:latin typeface="Palatino Linotype" panose="02040502050505030304" pitchFamily="18" charset="0"/>
              </a:rPr>
              <a:t> </a:t>
            </a:r>
            <a:r>
              <a:rPr lang="it-IT" sz="2400" b="1" dirty="0" err="1">
                <a:latin typeface="Palatino Linotype" panose="02040502050505030304" pitchFamily="18" charset="0"/>
              </a:rPr>
              <a:t>precipitation</a:t>
            </a:r>
            <a:endParaRPr lang="it-IT" sz="2400" b="1" dirty="0">
              <a:latin typeface="Palatino Linotype" panose="02040502050505030304" pitchFamily="18" charset="0"/>
            </a:endParaRPr>
          </a:p>
        </p:txBody>
      </p:sp>
      <p:sp>
        <p:nvSpPr>
          <p:cNvPr id="13" name="Segnaposto data 7">
            <a:extLst>
              <a:ext uri="{FF2B5EF4-FFF2-40B4-BE49-F238E27FC236}">
                <a16:creationId xmlns:a16="http://schemas.microsoft.com/office/drawing/2014/main" id="{1EB9852F-1442-46E9-B8CB-60CF244E1D93}"/>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4" name="Segnaposto numero diapositiva 3">
            <a:extLst>
              <a:ext uri="{FF2B5EF4-FFF2-40B4-BE49-F238E27FC236}">
                <a16:creationId xmlns:a16="http://schemas.microsoft.com/office/drawing/2014/main" id="{911B4FAA-0D04-4ABF-A8CD-4A2338D950C8}"/>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8</a:t>
            </a:fld>
            <a:endParaRPr lang="it-IT"/>
          </a:p>
        </p:txBody>
      </p:sp>
    </p:spTree>
    <p:extLst>
      <p:ext uri="{BB962C8B-B14F-4D97-AF65-F5344CB8AC3E}">
        <p14:creationId xmlns:p14="http://schemas.microsoft.com/office/powerpoint/2010/main" val="112234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0" y="346646"/>
            <a:ext cx="9144000" cy="634082"/>
          </a:xfrm>
        </p:spPr>
        <p:txBody>
          <a:bodyPr>
            <a:noAutofit/>
          </a:bodyPr>
          <a:lstStyle/>
          <a:p>
            <a:r>
              <a:rPr lang="en-US" sz="3600" b="1" dirty="0">
                <a:solidFill>
                  <a:srgbClr val="C00000"/>
                </a:solidFill>
                <a:latin typeface="Palatino Linotype" panose="02040502050505030304" pitchFamily="18" charset="0"/>
              </a:rPr>
              <a:t>Documentation to read before downloading data</a:t>
            </a:r>
          </a:p>
        </p:txBody>
      </p:sp>
      <p:sp>
        <p:nvSpPr>
          <p:cNvPr id="10" name="CasellaDiTesto 9">
            <a:extLst>
              <a:ext uri="{FF2B5EF4-FFF2-40B4-BE49-F238E27FC236}">
                <a16:creationId xmlns:a16="http://schemas.microsoft.com/office/drawing/2014/main" id="{F29EF8CE-A963-48AE-B097-4F0B36AEE5B7}"/>
              </a:ext>
            </a:extLst>
          </p:cNvPr>
          <p:cNvSpPr txBox="1"/>
          <p:nvPr/>
        </p:nvSpPr>
        <p:spPr>
          <a:xfrm>
            <a:off x="1349642" y="3421449"/>
            <a:ext cx="6552728" cy="1631216"/>
          </a:xfrm>
          <a:prstGeom prst="rect">
            <a:avLst/>
          </a:prstGeom>
          <a:solidFill>
            <a:schemeClr val="bg1">
              <a:lumMod val="85000"/>
            </a:schemeClr>
          </a:solidFill>
          <a:ln w="25400">
            <a:solidFill>
              <a:schemeClr val="accent1"/>
            </a:solidFill>
          </a:ln>
        </p:spPr>
        <p:txBody>
          <a:bodyPr wrap="square" rtlCol="0">
            <a:spAutoFit/>
          </a:bodyPr>
          <a:lstStyle/>
          <a:p>
            <a:pPr algn="just"/>
            <a:r>
              <a:rPr lang="it-IT" sz="2000" b="1" u="sng" dirty="0" err="1">
                <a:latin typeface="Palatino Linotype" panose="02040502050505030304" pitchFamily="18" charset="0"/>
              </a:rPr>
              <a:t>Algorithm</a:t>
            </a:r>
            <a:r>
              <a:rPr lang="it-IT" sz="2000" b="1" u="sng" dirty="0">
                <a:latin typeface="Palatino Linotype" panose="02040502050505030304" pitchFamily="18" charset="0"/>
              </a:rPr>
              <a:t> </a:t>
            </a:r>
            <a:r>
              <a:rPr lang="it-IT" sz="2000" b="1" u="sng" dirty="0" err="1">
                <a:latin typeface="Palatino Linotype" panose="02040502050505030304" pitchFamily="18" charset="0"/>
              </a:rPr>
              <a:t>Teorethical</a:t>
            </a:r>
            <a:r>
              <a:rPr lang="it-IT" sz="2000" b="1" u="sng" dirty="0">
                <a:latin typeface="Palatino Linotype" panose="02040502050505030304" pitchFamily="18" charset="0"/>
              </a:rPr>
              <a:t> </a:t>
            </a:r>
            <a:r>
              <a:rPr lang="it-IT" sz="2000" b="1" u="sng" dirty="0" err="1">
                <a:latin typeface="Palatino Linotype" panose="02040502050505030304" pitchFamily="18" charset="0"/>
              </a:rPr>
              <a:t>Based</a:t>
            </a:r>
            <a:r>
              <a:rPr lang="it-IT" sz="2000" b="1" u="sng" dirty="0">
                <a:latin typeface="Palatino Linotype" panose="02040502050505030304" pitchFamily="18" charset="0"/>
              </a:rPr>
              <a:t> </a:t>
            </a:r>
            <a:r>
              <a:rPr lang="it-IT" sz="2000" b="1" u="sng" dirty="0" err="1">
                <a:latin typeface="Palatino Linotype" panose="02040502050505030304" pitchFamily="18" charset="0"/>
              </a:rPr>
              <a:t>Document</a:t>
            </a:r>
            <a:r>
              <a:rPr lang="it-IT" sz="2000" b="1" u="sng" dirty="0">
                <a:latin typeface="Palatino Linotype" panose="02040502050505030304" pitchFamily="18" charset="0"/>
              </a:rPr>
              <a:t> (ATBD)</a:t>
            </a:r>
            <a:r>
              <a:rPr lang="it-IT" sz="2000" b="1" dirty="0">
                <a:latin typeface="Palatino Linotype" panose="02040502050505030304" pitchFamily="18" charset="0"/>
              </a:rPr>
              <a:t> </a:t>
            </a:r>
          </a:p>
          <a:p>
            <a:pPr marL="342900" indent="-342900" algn="just">
              <a:buFont typeface="Arial" panose="020B0604020202020204" pitchFamily="34" charset="0"/>
              <a:buChar char="•"/>
            </a:pPr>
            <a:r>
              <a:rPr lang="it-IT" sz="2000" dirty="0" err="1">
                <a:latin typeface="Palatino Linotype" panose="02040502050505030304" pitchFamily="18" charset="0"/>
              </a:rPr>
              <a:t>gives</a:t>
            </a:r>
            <a:r>
              <a:rPr lang="it-IT" sz="2000" dirty="0">
                <a:latin typeface="Palatino Linotype" panose="02040502050505030304" pitchFamily="18" charset="0"/>
              </a:rPr>
              <a:t> information </a:t>
            </a:r>
            <a:r>
              <a:rPr lang="it-IT" sz="2000" dirty="0" err="1">
                <a:latin typeface="Palatino Linotype" panose="02040502050505030304" pitchFamily="18" charset="0"/>
              </a:rPr>
              <a:t>about</a:t>
            </a:r>
            <a:r>
              <a:rPr lang="it-IT" sz="2000" dirty="0">
                <a:latin typeface="Palatino Linotype" panose="02040502050505030304" pitchFamily="18" charset="0"/>
              </a:rPr>
              <a:t> the </a:t>
            </a:r>
            <a:r>
              <a:rPr lang="it-IT" sz="2000" dirty="0" err="1">
                <a:latin typeface="Palatino Linotype" panose="02040502050505030304" pitchFamily="18" charset="0"/>
              </a:rPr>
              <a:t>algorithms</a:t>
            </a:r>
            <a:r>
              <a:rPr lang="it-IT" sz="2000" dirty="0">
                <a:latin typeface="Palatino Linotype" panose="02040502050505030304" pitchFamily="18" charset="0"/>
              </a:rPr>
              <a:t> </a:t>
            </a:r>
            <a:r>
              <a:rPr lang="it-IT" sz="2000" dirty="0" err="1">
                <a:latin typeface="Palatino Linotype" panose="02040502050505030304" pitchFamily="18" charset="0"/>
              </a:rPr>
              <a:t>which</a:t>
            </a:r>
            <a:r>
              <a:rPr lang="it-IT" sz="2000" dirty="0">
                <a:latin typeface="Palatino Linotype" panose="02040502050505030304" pitchFamily="18" charset="0"/>
              </a:rPr>
              <a:t> generate the products</a:t>
            </a:r>
          </a:p>
          <a:p>
            <a:pPr marL="342900" indent="-342900" algn="just">
              <a:buFont typeface="Arial" panose="020B0604020202020204" pitchFamily="34" charset="0"/>
              <a:buChar char="•"/>
            </a:pPr>
            <a:r>
              <a:rPr lang="it-IT" sz="2000" dirty="0">
                <a:latin typeface="Palatino Linotype" panose="02040502050505030304" pitchFamily="18" charset="0"/>
              </a:rPr>
              <a:t>on</a:t>
            </a:r>
            <a:r>
              <a:rPr lang="it-IT" sz="2000" b="1" dirty="0">
                <a:latin typeface="Palatino Linotype" panose="02040502050505030304" pitchFamily="18" charset="0"/>
              </a:rPr>
              <a:t> </a:t>
            </a:r>
            <a:r>
              <a:rPr lang="it-IT" sz="2000" b="1" u="sng" dirty="0">
                <a:solidFill>
                  <a:schemeClr val="tx2"/>
                </a:solidFill>
                <a:latin typeface="Palatino Linotype" panose="02040502050505030304" pitchFamily="18" charset="0"/>
              </a:rPr>
              <a:t>ftphsaf.meteoam.it</a:t>
            </a:r>
            <a:r>
              <a:rPr lang="it-IT" sz="2000" b="1" dirty="0">
                <a:latin typeface="Palatino Linotype" panose="02040502050505030304" pitchFamily="18" charset="0"/>
              </a:rPr>
              <a:t> </a:t>
            </a:r>
            <a:r>
              <a:rPr lang="it-IT" sz="2000" dirty="0" err="1">
                <a:latin typeface="Palatino Linotype" panose="02040502050505030304" pitchFamily="18" charset="0"/>
              </a:rPr>
              <a:t>path</a:t>
            </a:r>
            <a:r>
              <a:rPr lang="it-IT" sz="2000" b="1" dirty="0">
                <a:latin typeface="Palatino Linotype" panose="02040502050505030304" pitchFamily="18" charset="0"/>
              </a:rPr>
              <a:t> </a:t>
            </a:r>
            <a:r>
              <a:rPr lang="it-IT" sz="2000" b="1" dirty="0">
                <a:solidFill>
                  <a:schemeClr val="tx2"/>
                </a:solidFill>
                <a:latin typeface="Palatino Linotype" panose="02040502050505030304" pitchFamily="18" charset="0"/>
              </a:rPr>
              <a:t>/</a:t>
            </a:r>
            <a:r>
              <a:rPr lang="it-IT" sz="2000" b="1" dirty="0" err="1">
                <a:solidFill>
                  <a:schemeClr val="tx2"/>
                </a:solidFill>
                <a:latin typeface="Palatino Linotype" panose="02040502050505030304" pitchFamily="18" charset="0"/>
              </a:rPr>
              <a:t>hsaf_doc</a:t>
            </a:r>
            <a:r>
              <a:rPr lang="it-IT" sz="2000" b="1" dirty="0">
                <a:solidFill>
                  <a:schemeClr val="tx2"/>
                </a:solidFill>
                <a:latin typeface="Palatino Linotype" panose="02040502050505030304" pitchFamily="18" charset="0"/>
              </a:rPr>
              <a:t>/</a:t>
            </a:r>
            <a:r>
              <a:rPr lang="it-IT" sz="2000" b="1" dirty="0" err="1">
                <a:solidFill>
                  <a:schemeClr val="tx2"/>
                </a:solidFill>
                <a:latin typeface="Palatino Linotype" panose="02040502050505030304" pitchFamily="18" charset="0"/>
              </a:rPr>
              <a:t>Program_Documentation</a:t>
            </a:r>
            <a:r>
              <a:rPr lang="it-IT" sz="2000" b="1" dirty="0">
                <a:solidFill>
                  <a:schemeClr val="tx2"/>
                </a:solidFill>
                <a:latin typeface="Palatino Linotype" panose="02040502050505030304" pitchFamily="18" charset="0"/>
              </a:rPr>
              <a:t>/ATBD</a:t>
            </a:r>
            <a:endParaRPr lang="it-IT" sz="2000" dirty="0">
              <a:solidFill>
                <a:schemeClr val="tx2"/>
              </a:solidFill>
              <a:latin typeface="Palatino Linotype" panose="02040502050505030304" pitchFamily="18" charset="0"/>
            </a:endParaRPr>
          </a:p>
        </p:txBody>
      </p:sp>
      <p:sp>
        <p:nvSpPr>
          <p:cNvPr id="12" name="CasellaDiTesto 11">
            <a:extLst>
              <a:ext uri="{FF2B5EF4-FFF2-40B4-BE49-F238E27FC236}">
                <a16:creationId xmlns:a16="http://schemas.microsoft.com/office/drawing/2014/main" id="{6271534A-5A6D-46D0-950A-FE7D8126A127}"/>
              </a:ext>
            </a:extLst>
          </p:cNvPr>
          <p:cNvSpPr txBox="1"/>
          <p:nvPr/>
        </p:nvSpPr>
        <p:spPr>
          <a:xfrm>
            <a:off x="1349642" y="1405225"/>
            <a:ext cx="6552728" cy="1938992"/>
          </a:xfrm>
          <a:prstGeom prst="rect">
            <a:avLst/>
          </a:prstGeom>
          <a:solidFill>
            <a:schemeClr val="bg1">
              <a:lumMod val="85000"/>
            </a:schemeClr>
          </a:solidFill>
          <a:ln w="25400">
            <a:solidFill>
              <a:schemeClr val="accent1"/>
            </a:solidFill>
          </a:ln>
        </p:spPr>
        <p:txBody>
          <a:bodyPr wrap="square" rtlCol="0">
            <a:spAutoFit/>
          </a:bodyPr>
          <a:lstStyle/>
          <a:p>
            <a:pPr algn="just"/>
            <a:r>
              <a:rPr lang="it-IT" sz="2000" b="1" u="sng" dirty="0">
                <a:latin typeface="Palatino Linotype" panose="02040502050505030304" pitchFamily="18" charset="0"/>
              </a:rPr>
              <a:t>Product User Manual (PUM)</a:t>
            </a:r>
          </a:p>
          <a:p>
            <a:pPr marL="342900" indent="-342900" algn="just">
              <a:buFont typeface="Arial" panose="020B0604020202020204" pitchFamily="34" charset="0"/>
              <a:buChar char="•"/>
            </a:pPr>
            <a:r>
              <a:rPr lang="en-US" sz="2000" dirty="0">
                <a:latin typeface="Palatino Linotype" panose="02040502050505030304" pitchFamily="18" charset="0"/>
              </a:rPr>
              <a:t>provides a detailed description of the main product characteristics, format, validation activities and availability</a:t>
            </a:r>
            <a:endParaRPr lang="it-IT" sz="2000" dirty="0">
              <a:latin typeface="Palatino Linotype" panose="02040502050505030304" pitchFamily="18" charset="0"/>
            </a:endParaRPr>
          </a:p>
          <a:p>
            <a:pPr marL="342900" indent="-342900" algn="just">
              <a:buFont typeface="Arial" panose="020B0604020202020204" pitchFamily="34" charset="0"/>
              <a:buChar char="•"/>
            </a:pPr>
            <a:r>
              <a:rPr lang="it-IT" sz="2000" dirty="0">
                <a:latin typeface="Palatino Linotype" panose="02040502050505030304" pitchFamily="18" charset="0"/>
              </a:rPr>
              <a:t>on</a:t>
            </a:r>
            <a:r>
              <a:rPr lang="it-IT" sz="2000" b="1" dirty="0">
                <a:latin typeface="Palatino Linotype" panose="02040502050505030304" pitchFamily="18" charset="0"/>
              </a:rPr>
              <a:t> </a:t>
            </a:r>
            <a:r>
              <a:rPr lang="it-IT" sz="2000" b="1" u="sng" dirty="0">
                <a:solidFill>
                  <a:schemeClr val="tx2"/>
                </a:solidFill>
                <a:latin typeface="Palatino Linotype" panose="02040502050505030304" pitchFamily="18" charset="0"/>
              </a:rPr>
              <a:t>ftphsaf.meteoam.it</a:t>
            </a:r>
            <a:r>
              <a:rPr lang="it-IT" sz="2000" b="1" dirty="0">
                <a:latin typeface="Palatino Linotype" panose="02040502050505030304" pitchFamily="18" charset="0"/>
              </a:rPr>
              <a:t> </a:t>
            </a:r>
            <a:r>
              <a:rPr lang="it-IT" sz="2000" dirty="0" err="1">
                <a:latin typeface="Palatino Linotype" panose="02040502050505030304" pitchFamily="18" charset="0"/>
              </a:rPr>
              <a:t>path</a:t>
            </a:r>
            <a:r>
              <a:rPr lang="it-IT" sz="2000" b="1" dirty="0">
                <a:latin typeface="Palatino Linotype" panose="02040502050505030304" pitchFamily="18" charset="0"/>
              </a:rPr>
              <a:t> </a:t>
            </a:r>
            <a:r>
              <a:rPr lang="it-IT" sz="2000" b="1" dirty="0">
                <a:solidFill>
                  <a:schemeClr val="tx2"/>
                </a:solidFill>
                <a:latin typeface="Palatino Linotype" panose="02040502050505030304" pitchFamily="18" charset="0"/>
              </a:rPr>
              <a:t>/products/Product User </a:t>
            </a:r>
            <a:r>
              <a:rPr lang="it-IT" sz="2000" b="1" dirty="0" err="1">
                <a:solidFill>
                  <a:schemeClr val="tx2"/>
                </a:solidFill>
                <a:latin typeface="Palatino Linotype" panose="02040502050505030304" pitchFamily="18" charset="0"/>
              </a:rPr>
              <a:t>Manuals</a:t>
            </a:r>
            <a:r>
              <a:rPr lang="it-IT" sz="2000" b="1" dirty="0">
                <a:latin typeface="Palatino Linotype" panose="02040502050505030304" pitchFamily="18" charset="0"/>
              </a:rPr>
              <a:t> </a:t>
            </a:r>
            <a:endParaRPr lang="it-IT" sz="2000" dirty="0">
              <a:latin typeface="Palatino Linotype" panose="02040502050505030304" pitchFamily="18" charset="0"/>
            </a:endParaRPr>
          </a:p>
        </p:txBody>
      </p:sp>
      <p:sp>
        <p:nvSpPr>
          <p:cNvPr id="8" name="CasellaDiTesto 7">
            <a:extLst>
              <a:ext uri="{FF2B5EF4-FFF2-40B4-BE49-F238E27FC236}">
                <a16:creationId xmlns:a16="http://schemas.microsoft.com/office/drawing/2014/main" id="{D4235FEF-A3A2-4569-9B20-83F63835DBAB}"/>
              </a:ext>
            </a:extLst>
          </p:cNvPr>
          <p:cNvSpPr txBox="1"/>
          <p:nvPr/>
        </p:nvSpPr>
        <p:spPr>
          <a:xfrm>
            <a:off x="1349642" y="5149641"/>
            <a:ext cx="6552728" cy="1323439"/>
          </a:xfrm>
          <a:prstGeom prst="rect">
            <a:avLst/>
          </a:prstGeom>
          <a:solidFill>
            <a:schemeClr val="bg1">
              <a:lumMod val="85000"/>
            </a:schemeClr>
          </a:solidFill>
          <a:ln w="25400">
            <a:solidFill>
              <a:schemeClr val="accent1"/>
            </a:solidFill>
          </a:ln>
        </p:spPr>
        <p:txBody>
          <a:bodyPr wrap="square" rtlCol="0">
            <a:spAutoFit/>
          </a:bodyPr>
          <a:lstStyle/>
          <a:p>
            <a:pPr algn="just"/>
            <a:r>
              <a:rPr lang="it-IT" sz="2000" b="1" u="sng" dirty="0">
                <a:latin typeface="Palatino Linotype" panose="02040502050505030304" pitchFamily="18" charset="0"/>
              </a:rPr>
              <a:t>Product </a:t>
            </a:r>
            <a:r>
              <a:rPr lang="it-IT" sz="2000" b="1" u="sng" dirty="0" err="1">
                <a:latin typeface="Palatino Linotype" panose="02040502050505030304" pitchFamily="18" charset="0"/>
              </a:rPr>
              <a:t>Validation</a:t>
            </a:r>
            <a:r>
              <a:rPr lang="it-IT" sz="2000" b="1" u="sng" dirty="0">
                <a:latin typeface="Palatino Linotype" panose="02040502050505030304" pitchFamily="18" charset="0"/>
              </a:rPr>
              <a:t> Report (PVR)</a:t>
            </a:r>
            <a:r>
              <a:rPr lang="it-IT" sz="2000" b="1" dirty="0">
                <a:latin typeface="Palatino Linotype" panose="02040502050505030304" pitchFamily="18" charset="0"/>
              </a:rPr>
              <a:t> </a:t>
            </a:r>
          </a:p>
          <a:p>
            <a:pPr marL="342900" indent="-342900" algn="just">
              <a:buFont typeface="Arial" panose="020B0604020202020204" pitchFamily="34" charset="0"/>
              <a:buChar char="•"/>
            </a:pPr>
            <a:r>
              <a:rPr lang="en-US" sz="2000" dirty="0">
                <a:latin typeface="Palatino Linotype" panose="02040502050505030304" pitchFamily="18" charset="0"/>
              </a:rPr>
              <a:t>shows the results of the validation activity </a:t>
            </a:r>
            <a:r>
              <a:rPr lang="it-IT" sz="2000" dirty="0">
                <a:latin typeface="Palatino Linotype" panose="02040502050505030304" pitchFamily="18" charset="0"/>
              </a:rPr>
              <a:t>for </a:t>
            </a:r>
            <a:r>
              <a:rPr lang="it-IT" sz="2000" dirty="0" err="1">
                <a:latin typeface="Palatino Linotype" panose="02040502050505030304" pitchFamily="18" charset="0"/>
              </a:rPr>
              <a:t>both</a:t>
            </a:r>
            <a:r>
              <a:rPr lang="it-IT" sz="2000" dirty="0">
                <a:latin typeface="Palatino Linotype" panose="02040502050505030304" pitchFamily="18" charset="0"/>
              </a:rPr>
              <a:t> </a:t>
            </a:r>
            <a:r>
              <a:rPr lang="it-IT" sz="2000" dirty="0" err="1">
                <a:latin typeface="Palatino Linotype" panose="02040502050505030304" pitchFamily="18" charset="0"/>
              </a:rPr>
              <a:t>operational</a:t>
            </a:r>
            <a:r>
              <a:rPr lang="it-IT" sz="2000" dirty="0">
                <a:latin typeface="Palatino Linotype" panose="02040502050505030304" pitchFamily="18" charset="0"/>
              </a:rPr>
              <a:t> and </a:t>
            </a:r>
            <a:r>
              <a:rPr lang="it-IT" sz="2000" dirty="0" err="1">
                <a:latin typeface="Palatino Linotype" panose="02040502050505030304" pitchFamily="18" charset="0"/>
              </a:rPr>
              <a:t>pre-operational</a:t>
            </a:r>
            <a:r>
              <a:rPr lang="it-IT" sz="2000" dirty="0">
                <a:latin typeface="Palatino Linotype" panose="02040502050505030304" pitchFamily="18" charset="0"/>
              </a:rPr>
              <a:t> products</a:t>
            </a:r>
          </a:p>
          <a:p>
            <a:pPr marL="342900" indent="-342900" algn="just">
              <a:buFont typeface="Arial" panose="020B0604020202020204" pitchFamily="34" charset="0"/>
              <a:buChar char="•"/>
            </a:pPr>
            <a:r>
              <a:rPr lang="it-IT" sz="2000" u="sng" dirty="0">
                <a:latin typeface="Palatino Linotype" panose="02040502050505030304" pitchFamily="18" charset="0"/>
              </a:rPr>
              <a:t>on</a:t>
            </a:r>
            <a:r>
              <a:rPr lang="it-IT" sz="2000" b="1" u="sng" dirty="0">
                <a:latin typeface="Palatino Linotype" panose="02040502050505030304" pitchFamily="18" charset="0"/>
              </a:rPr>
              <a:t> </a:t>
            </a:r>
            <a:r>
              <a:rPr lang="it-IT" sz="2000" b="1" u="sng" dirty="0">
                <a:solidFill>
                  <a:schemeClr val="tx2"/>
                </a:solidFill>
                <a:latin typeface="Palatino Linotype" panose="02040502050505030304" pitchFamily="18" charset="0"/>
              </a:rPr>
              <a:t>http://hsaf.meteoam.it/user-documents.php</a:t>
            </a:r>
            <a:endParaRPr lang="it-IT" sz="2000" u="sng" dirty="0">
              <a:solidFill>
                <a:schemeClr val="tx2"/>
              </a:solidFill>
              <a:latin typeface="Palatino Linotype" panose="02040502050505030304" pitchFamily="18" charset="0"/>
            </a:endParaRPr>
          </a:p>
        </p:txBody>
      </p:sp>
      <p:sp>
        <p:nvSpPr>
          <p:cNvPr id="9" name="Segnaposto data 7">
            <a:extLst>
              <a:ext uri="{FF2B5EF4-FFF2-40B4-BE49-F238E27FC236}">
                <a16:creationId xmlns:a16="http://schemas.microsoft.com/office/drawing/2014/main" id="{A251CFC8-2A6F-49E9-9F13-F4753EC444B4}"/>
              </a:ext>
            </a:extLst>
          </p:cNvPr>
          <p:cNvSpPr>
            <a:spLocks noGrp="1"/>
          </p:cNvSpPr>
          <p:nvPr/>
        </p:nvSpPr>
        <p:spPr>
          <a:xfrm>
            <a:off x="0" y="6628173"/>
            <a:ext cx="6372200" cy="229827"/>
          </a:xfrm>
          <a:prstGeom prst="rect">
            <a:avLst/>
          </a:prstGeom>
          <a:solidFill>
            <a:schemeClr val="bg1">
              <a:lumMod val="50000"/>
            </a:schemeClr>
          </a:solidFill>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i="1" dirty="0">
                <a:solidFill>
                  <a:schemeClr val="bg1"/>
                </a:solidFill>
                <a:latin typeface="Palatino Linotype" panose="02040502050505030304" pitchFamily="18" charset="0"/>
              </a:rPr>
              <a:t>H SAF and HEPEX joint workshop - </a:t>
            </a:r>
            <a:r>
              <a:rPr lang="it-IT" sz="1600" b="1" i="1" dirty="0">
                <a:solidFill>
                  <a:schemeClr val="bg1"/>
                </a:solidFill>
                <a:latin typeface="Palatino Linotype" panose="02040502050505030304" pitchFamily="18" charset="0"/>
              </a:rPr>
              <a:t>Reading (UK), 25-28 November 2019</a:t>
            </a:r>
          </a:p>
        </p:txBody>
      </p:sp>
      <p:sp>
        <p:nvSpPr>
          <p:cNvPr id="4" name="Segnaposto numero diapositiva 3">
            <a:extLst>
              <a:ext uri="{FF2B5EF4-FFF2-40B4-BE49-F238E27FC236}">
                <a16:creationId xmlns:a16="http://schemas.microsoft.com/office/drawing/2014/main" id="{62FB8FF0-E0FF-4E0C-915D-C4025D354839}"/>
              </a:ext>
            </a:extLst>
          </p:cNvPr>
          <p:cNvSpPr>
            <a:spLocks noGrp="1"/>
          </p:cNvSpPr>
          <p:nvPr>
            <p:ph type="sldNum" sz="quarter" idx="12"/>
          </p:nvPr>
        </p:nvSpPr>
        <p:spPr>
          <a:xfrm>
            <a:off x="7010400" y="6492875"/>
            <a:ext cx="2133600" cy="365125"/>
          </a:xfrm>
        </p:spPr>
        <p:txBody>
          <a:bodyPr/>
          <a:lstStyle/>
          <a:p>
            <a:fld id="{E7A41E1B-4F70-4964-A407-84C68BE8251C}" type="slidenum">
              <a:rPr lang="it-IT" smtClean="0"/>
              <a:t>9</a:t>
            </a:fld>
            <a:endParaRPr lang="it-IT"/>
          </a:p>
        </p:txBody>
      </p:sp>
    </p:spTree>
    <p:extLst>
      <p:ext uri="{BB962C8B-B14F-4D97-AF65-F5344CB8AC3E}">
        <p14:creationId xmlns:p14="http://schemas.microsoft.com/office/powerpoint/2010/main" val="222294156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4098</TotalTime>
  <Words>3352</Words>
  <Application>Microsoft Office PowerPoint</Application>
  <PresentationFormat>Presentazione su schermo (4:3)</PresentationFormat>
  <Paragraphs>583</Paragraphs>
  <Slides>31</Slides>
  <Notes>12</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31</vt:i4>
      </vt:variant>
    </vt:vector>
  </HeadingPairs>
  <TitlesOfParts>
    <vt:vector size="36" baseType="lpstr">
      <vt:lpstr>Arial</vt:lpstr>
      <vt:lpstr>Calibri</vt:lpstr>
      <vt:lpstr>Palatino Linotype</vt:lpstr>
      <vt:lpstr>Wingdings</vt:lpstr>
      <vt:lpstr>Tema di Office</vt:lpstr>
      <vt:lpstr>An outline of H SAF Precipitation cluster products</vt:lpstr>
      <vt:lpstr>Presentazione standard di PowerPoint</vt:lpstr>
      <vt:lpstr>Precipitation Cluster stakeholders</vt:lpstr>
      <vt:lpstr>Operational state of H SAF products http://hsaf.meteoam.it </vt:lpstr>
      <vt:lpstr>Features of Precipitation Cluster Products</vt:lpstr>
      <vt:lpstr>Features of Precipitation Cluster Products</vt:lpstr>
      <vt:lpstr>Features of Precipitation Cluster Products</vt:lpstr>
      <vt:lpstr>Features of Precipitation Cluster Products</vt:lpstr>
      <vt:lpstr>Documentation to read before downloading data</vt:lpstr>
      <vt:lpstr>How to subscribe to the H-SAF website</vt:lpstr>
      <vt:lpstr>How to download H-SAF products</vt:lpstr>
      <vt:lpstr>How to download H-SAF products</vt:lpstr>
      <vt:lpstr>How to download H-SAF products</vt:lpstr>
      <vt:lpstr>How to download H-SAF products</vt:lpstr>
      <vt:lpstr>How to download H-SAF products</vt:lpstr>
      <vt:lpstr>Downloaded products: which information in a file name</vt:lpstr>
      <vt:lpstr>Downloaded products: available formats</vt:lpstr>
      <vt:lpstr>Downloaded products: how to read BUFR</vt:lpstr>
      <vt:lpstr>Downloaded products: how to read BUFR</vt:lpstr>
      <vt:lpstr>Downloaded products: how to read grib</vt:lpstr>
      <vt:lpstr>Downloaded products: how to read grib</vt:lpstr>
      <vt:lpstr>Downloaded products: how to read NetCDF</vt:lpstr>
      <vt:lpstr>Plotting data: BUFR data format</vt:lpstr>
      <vt:lpstr>Plotting data: grib data format</vt:lpstr>
      <vt:lpstr>Plotting data: NetCDF data format</vt:lpstr>
      <vt:lpstr>Presentazione standard di PowerPoint</vt:lpstr>
      <vt:lpstr>Presentazione standard di PowerPoint</vt:lpstr>
      <vt:lpstr>Presentazione standard di PowerPoint</vt:lpstr>
      <vt:lpstr>MW-IR combined product</vt:lpstr>
      <vt:lpstr>Useful references</vt:lpstr>
      <vt:lpstr>Thank you for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Meteorologia: principi generali, precipitazioni, strumenti di misura</dc:title>
  <dc:creator>Stefano</dc:creator>
  <cp:lastModifiedBy>geo-k</cp:lastModifiedBy>
  <cp:revision>1277</cp:revision>
  <dcterms:created xsi:type="dcterms:W3CDTF">2017-11-09T12:43:57Z</dcterms:created>
  <dcterms:modified xsi:type="dcterms:W3CDTF">2019-11-12T07:11:57Z</dcterms:modified>
</cp:coreProperties>
</file>